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41"/>
  </p:notesMasterIdLst>
  <p:sldIdLst>
    <p:sldId id="265" r:id="rId2"/>
    <p:sldId id="486" r:id="rId3"/>
    <p:sldId id="465" r:id="rId4"/>
    <p:sldId id="442" r:id="rId5"/>
    <p:sldId id="320" r:id="rId6"/>
    <p:sldId id="281" r:id="rId7"/>
    <p:sldId id="440" r:id="rId8"/>
    <p:sldId id="448" r:id="rId9"/>
    <p:sldId id="280" r:id="rId10"/>
    <p:sldId id="485" r:id="rId11"/>
    <p:sldId id="484" r:id="rId12"/>
    <p:sldId id="456" r:id="rId13"/>
    <p:sldId id="458" r:id="rId14"/>
    <p:sldId id="444" r:id="rId15"/>
    <p:sldId id="447" r:id="rId16"/>
    <p:sldId id="449" r:id="rId17"/>
    <p:sldId id="332" r:id="rId18"/>
    <p:sldId id="463" r:id="rId19"/>
    <p:sldId id="462" r:id="rId20"/>
    <p:sldId id="466" r:id="rId21"/>
    <p:sldId id="455" r:id="rId22"/>
    <p:sldId id="330" r:id="rId23"/>
    <p:sldId id="472" r:id="rId24"/>
    <p:sldId id="477" r:id="rId25"/>
    <p:sldId id="470" r:id="rId26"/>
    <p:sldId id="454" r:id="rId27"/>
    <p:sldId id="474" r:id="rId28"/>
    <p:sldId id="487" r:id="rId29"/>
    <p:sldId id="371" r:id="rId30"/>
    <p:sldId id="283" r:id="rId31"/>
    <p:sldId id="482" r:id="rId32"/>
    <p:sldId id="483" r:id="rId33"/>
    <p:sldId id="478" r:id="rId34"/>
    <p:sldId id="491" r:id="rId35"/>
    <p:sldId id="285" r:id="rId36"/>
    <p:sldId id="490" r:id="rId37"/>
    <p:sldId id="489" r:id="rId38"/>
    <p:sldId id="488" r:id="rId39"/>
    <p:sldId id="396" r:id="rId40"/>
  </p:sldIdLst>
  <p:sldSz cx="10691813" cy="7561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0F321CC-9A8D-4C79-943D-7B0B4573CE74}">
          <p14:sldIdLst>
            <p14:sldId id="265"/>
            <p14:sldId id="486"/>
            <p14:sldId id="465"/>
            <p14:sldId id="442"/>
          </p14:sldIdLst>
        </p14:section>
        <p14:section name="분석 배경 및 목적" id="{FCAA4330-38C3-4275-A306-63880EF1A722}">
          <p14:sldIdLst>
            <p14:sldId id="320"/>
            <p14:sldId id="281"/>
            <p14:sldId id="440"/>
            <p14:sldId id="448"/>
          </p14:sldIdLst>
        </p14:section>
        <p14:section name="데이터 현황 분석" id="{716DFE68-7742-43BC-B0F1-554FCE282F52}">
          <p14:sldIdLst>
            <p14:sldId id="280"/>
            <p14:sldId id="485"/>
            <p14:sldId id="484"/>
            <p14:sldId id="456"/>
            <p14:sldId id="458"/>
            <p14:sldId id="444"/>
            <p14:sldId id="447"/>
            <p14:sldId id="449"/>
            <p14:sldId id="332"/>
            <p14:sldId id="463"/>
            <p14:sldId id="462"/>
            <p14:sldId id="466"/>
            <p14:sldId id="455"/>
            <p14:sldId id="330"/>
            <p14:sldId id="472"/>
            <p14:sldId id="477"/>
            <p14:sldId id="470"/>
            <p14:sldId id="454"/>
            <p14:sldId id="474"/>
            <p14:sldId id="487"/>
            <p14:sldId id="371"/>
          </p14:sldIdLst>
        </p14:section>
        <p14:section name="빅데이터 모델링" id="{27B6AC80-0669-4675-BD82-31DF6D5D67DA}">
          <p14:sldIdLst>
            <p14:sldId id="283"/>
            <p14:sldId id="482"/>
            <p14:sldId id="483"/>
            <p14:sldId id="478"/>
            <p14:sldId id="491"/>
          </p14:sldIdLst>
        </p14:section>
        <p14:section name="분석 결과" id="{23FBA175-F686-4F4B-AC97-0244A0E568B2}">
          <p14:sldIdLst>
            <p14:sldId id="285"/>
            <p14:sldId id="490"/>
            <p14:sldId id="489"/>
            <p14:sldId id="488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E82"/>
    <a:srgbClr val="C8F8FE"/>
    <a:srgbClr val="FF0066"/>
    <a:srgbClr val="DEEBF7"/>
    <a:srgbClr val="8FAADC"/>
    <a:srgbClr val="969696"/>
    <a:srgbClr val="FFC000"/>
    <a:srgbClr val="0070C0"/>
    <a:srgbClr val="92D050"/>
    <a:srgbClr val="F6D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0" autoAdjust="0"/>
    <p:restoredTop sz="91094" autoAdjust="0"/>
  </p:normalViewPr>
  <p:slideViewPr>
    <p:cSldViewPr snapToGrid="0">
      <p:cViewPr varScale="1">
        <p:scale>
          <a:sx n="96" d="100"/>
          <a:sy n="96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20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95900-A425-439A-8984-DAB253A0883F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2893A-CBF8-4F49-90E0-02961FF8A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3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1pPr>
    <a:lvl2pPr marL="497799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2pPr>
    <a:lvl3pPr marL="995599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3pPr>
    <a:lvl4pPr marL="1493398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4pPr>
    <a:lvl5pPr marL="1991197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5pPr>
    <a:lvl6pPr marL="2488997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6pPr>
    <a:lvl7pPr marL="2986796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7pPr>
    <a:lvl8pPr marL="3484596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8pPr>
    <a:lvl9pPr marL="3982395" algn="l" defTabSz="995599" rtl="0" eaLnBrk="1" latinLnBrk="1" hangingPunct="1">
      <a:defRPr sz="13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7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56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7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569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42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3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09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893A-CBF8-4F49-90E0-02961FF8A29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82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9DE4AE2D-4BF1-402A-9330-7BD35043770F}"/>
              </a:ext>
            </a:extLst>
          </p:cNvPr>
          <p:cNvSpPr/>
          <p:nvPr userDrawn="1"/>
        </p:nvSpPr>
        <p:spPr>
          <a:xfrm>
            <a:off x="699761" y="2703485"/>
            <a:ext cx="9029756" cy="4001340"/>
          </a:xfrm>
          <a:custGeom>
            <a:avLst/>
            <a:gdLst>
              <a:gd name="connsiteX0" fmla="*/ 4914900 w 7302500"/>
              <a:gd name="connsiteY0" fmla="*/ 1689100 h 4000500"/>
              <a:gd name="connsiteX1" fmla="*/ 0 w 7302500"/>
              <a:gd name="connsiteY1" fmla="*/ 317500 h 4000500"/>
              <a:gd name="connsiteX2" fmla="*/ 1155700 w 7302500"/>
              <a:gd name="connsiteY2" fmla="*/ 2794000 h 4000500"/>
              <a:gd name="connsiteX3" fmla="*/ 3124200 w 7302500"/>
              <a:gd name="connsiteY3" fmla="*/ 838200 h 4000500"/>
              <a:gd name="connsiteX4" fmla="*/ 4508500 w 7302500"/>
              <a:gd name="connsiteY4" fmla="*/ 4000500 h 4000500"/>
              <a:gd name="connsiteX5" fmla="*/ 6121400 w 7302500"/>
              <a:gd name="connsiteY5" fmla="*/ 2743200 h 4000500"/>
              <a:gd name="connsiteX6" fmla="*/ 7302500 w 7302500"/>
              <a:gd name="connsiteY6" fmla="*/ 0 h 4000500"/>
              <a:gd name="connsiteX7" fmla="*/ 4940300 w 7302500"/>
              <a:gd name="connsiteY7" fmla="*/ 1638300 h 4000500"/>
              <a:gd name="connsiteX8" fmla="*/ 2743200 w 7302500"/>
              <a:gd name="connsiteY8" fmla="*/ 2260600 h 4000500"/>
              <a:gd name="connsiteX9" fmla="*/ 4483100 w 7302500"/>
              <a:gd name="connsiteY9" fmla="*/ 3987800 h 4000500"/>
              <a:gd name="connsiteX10" fmla="*/ 1168400 w 7302500"/>
              <a:gd name="connsiteY10" fmla="*/ 2768600 h 4000500"/>
              <a:gd name="connsiteX11" fmla="*/ 4965700 w 7302500"/>
              <a:gd name="connsiteY11" fmla="*/ 168910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02500" h="4000500">
                <a:moveTo>
                  <a:pt x="4914900" y="1689100"/>
                </a:moveTo>
                <a:lnTo>
                  <a:pt x="0" y="317500"/>
                </a:lnTo>
                <a:lnTo>
                  <a:pt x="1155700" y="2794000"/>
                </a:lnTo>
                <a:lnTo>
                  <a:pt x="3124200" y="838200"/>
                </a:lnTo>
                <a:lnTo>
                  <a:pt x="4508500" y="4000500"/>
                </a:lnTo>
                <a:lnTo>
                  <a:pt x="6121400" y="2743200"/>
                </a:lnTo>
                <a:lnTo>
                  <a:pt x="7302500" y="0"/>
                </a:lnTo>
                <a:lnTo>
                  <a:pt x="4940300" y="1638300"/>
                </a:lnTo>
                <a:lnTo>
                  <a:pt x="2743200" y="2260600"/>
                </a:lnTo>
                <a:lnTo>
                  <a:pt x="4483100" y="3987800"/>
                </a:lnTo>
                <a:lnTo>
                  <a:pt x="1168400" y="2768600"/>
                </a:lnTo>
                <a:lnTo>
                  <a:pt x="4965700" y="1689100"/>
                </a:lnTo>
              </a:path>
            </a:pathLst>
          </a:custGeom>
          <a:noFill/>
          <a:ln>
            <a:solidFill>
              <a:srgbClr val="348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62C480-465B-EBC1-98B2-5D6E9BF88C85}"/>
              </a:ext>
            </a:extLst>
          </p:cNvPr>
          <p:cNvSpPr/>
          <p:nvPr userDrawn="1"/>
        </p:nvSpPr>
        <p:spPr>
          <a:xfrm>
            <a:off x="4043959" y="1940255"/>
            <a:ext cx="2591320" cy="6153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163EC"/>
              </a:gs>
              <a:gs pos="100000">
                <a:srgbClr val="00BEFA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95507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400" b="1" kern="0" spc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SEMI PROJECT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2316-2FD4-30B0-E5A9-FBC2F1E522D5}"/>
              </a:ext>
            </a:extLst>
          </p:cNvPr>
          <p:cNvSpPr/>
          <p:nvPr userDrawn="1"/>
        </p:nvSpPr>
        <p:spPr>
          <a:xfrm>
            <a:off x="8597784" y="245318"/>
            <a:ext cx="1742093" cy="375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9550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b="1" kern="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3C7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2024.05</a:t>
            </a:r>
            <a:endParaRPr lang="ko-KR" altLang="en-US" sz="1800" b="1" kern="0" spc="3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43C7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EE7D3F-240B-4FB0-9CC4-0D7EE68BEFA9}"/>
              </a:ext>
            </a:extLst>
          </p:cNvPr>
          <p:cNvGrpSpPr/>
          <p:nvPr userDrawn="1"/>
        </p:nvGrpSpPr>
        <p:grpSpPr>
          <a:xfrm>
            <a:off x="2439895" y="236093"/>
            <a:ext cx="6016392" cy="1654652"/>
            <a:chOff x="2091313" y="746644"/>
            <a:chExt cx="6016392" cy="16546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B05D08-5D47-5DC2-7851-D4F0A3A676EE}"/>
                </a:ext>
              </a:extLst>
            </p:cNvPr>
            <p:cNvSpPr txBox="1"/>
            <p:nvPr userDrawn="1"/>
          </p:nvSpPr>
          <p:spPr>
            <a:xfrm>
              <a:off x="2091313" y="746644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2C82B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2024</a:t>
              </a:r>
              <a:endParaRPr lang="ko-KR" altLang="en-US" sz="2800" dirty="0">
                <a:solidFill>
                  <a:srgbClr val="2C82BE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943F76-B220-4BC6-BC3C-8A61D5AB8565}"/>
                </a:ext>
              </a:extLst>
            </p:cNvPr>
            <p:cNvSpPr txBox="1"/>
            <p:nvPr userDrawn="1"/>
          </p:nvSpPr>
          <p:spPr>
            <a:xfrm>
              <a:off x="2091314" y="1139412"/>
              <a:ext cx="6016391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kern="1200" dirty="0">
                  <a:gradFill>
                    <a:gsLst>
                      <a:gs pos="49000">
                        <a:srgbClr val="102F4C">
                          <a:alpha val="98000"/>
                        </a:srgbClr>
                      </a:gs>
                      <a:gs pos="57000">
                        <a:srgbClr val="0E314E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92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+mn-cs"/>
                </a:rPr>
                <a:t>머신러닝 기술</a:t>
              </a:r>
              <a:r>
                <a:rPr lang="ko-KR" altLang="en-US" sz="3200" dirty="0">
                  <a:solidFill>
                    <a:srgbClr val="2C82B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과 소셜 데이터를 </a:t>
              </a:r>
              <a:endParaRPr lang="en-US" altLang="ko-KR" sz="3200" dirty="0"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2C82B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활용한 주가 어드바이저 개발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7C0941D9-EEE9-4291-AC35-6D8B1D0087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742" y="2407704"/>
            <a:ext cx="685549" cy="62807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62EEF160-117C-4E3B-BBFF-0195738EE1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30" y="5142470"/>
            <a:ext cx="685549" cy="62807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BF600DB-3090-479D-8E88-D0DCD1333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87" y="2703485"/>
            <a:ext cx="685549" cy="628072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C73C9F8B-DB33-4068-973F-DB2820E9E1F7}"/>
              </a:ext>
            </a:extLst>
          </p:cNvPr>
          <p:cNvGrpSpPr/>
          <p:nvPr userDrawn="1"/>
        </p:nvGrpSpPr>
        <p:grpSpPr>
          <a:xfrm>
            <a:off x="9435105" y="2880073"/>
            <a:ext cx="711652" cy="711803"/>
            <a:chOff x="5889223" y="2522029"/>
            <a:chExt cx="1001944" cy="1001950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A18081C8-53B1-4448-BD84-A27D63A5486C}"/>
                </a:ext>
              </a:extLst>
            </p:cNvPr>
            <p:cNvSpPr/>
            <p:nvPr userDrawn="1"/>
          </p:nvSpPr>
          <p:spPr>
            <a:xfrm rot="6300000">
              <a:off x="5889220" y="2522032"/>
              <a:ext cx="1001950" cy="100194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1B8BD7">
                    <a:alpha val="74902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689225" algn="l"/>
                </a:tabLst>
              </a:pPr>
              <a:endParaRPr lang="ko-KR" altLang="en-US" sz="2000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98C2267F-8BBB-4A3F-99CB-2DE66D3CB8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0157" y="2731487"/>
              <a:ext cx="600075" cy="600075"/>
            </a:xfrm>
            <a:prstGeom prst="rect">
              <a:avLst/>
            </a:prstGeom>
          </p:spPr>
        </p:pic>
      </p:grpSp>
      <p:sp>
        <p:nvSpPr>
          <p:cNvPr id="82" name="타원 81">
            <a:extLst>
              <a:ext uri="{FF2B5EF4-FFF2-40B4-BE49-F238E27FC236}">
                <a16:creationId xmlns:a16="http://schemas.microsoft.com/office/drawing/2014/main" id="{CEBA1389-CF15-421F-B879-C9AD467D1417}"/>
              </a:ext>
            </a:extLst>
          </p:cNvPr>
          <p:cNvSpPr/>
          <p:nvPr userDrawn="1"/>
        </p:nvSpPr>
        <p:spPr>
          <a:xfrm rot="6300000">
            <a:off x="371118" y="3191493"/>
            <a:ext cx="711803" cy="71165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1B8BD7">
                  <a:alpha val="74902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</a:pPr>
            <a:endParaRPr lang="ko-KR" altLang="en-US" sz="2000" kern="0" spc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87" name="그래픽 86">
            <a:extLst>
              <a:ext uri="{FF2B5EF4-FFF2-40B4-BE49-F238E27FC236}">
                <a16:creationId xmlns:a16="http://schemas.microsoft.com/office/drawing/2014/main" id="{F60467B9-47AF-4AEC-8393-BBC862C22D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160" y="3381067"/>
            <a:ext cx="410413" cy="29191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7342EC5-9C01-4608-A252-15ABF38BA9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44" y="5142470"/>
            <a:ext cx="685549" cy="628072"/>
          </a:xfrm>
          <a:prstGeom prst="rect">
            <a:avLst/>
          </a:prstGeom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id="{35C909AE-AD8B-4769-B9CD-C508CE407FF6}"/>
              </a:ext>
            </a:extLst>
          </p:cNvPr>
          <p:cNvSpPr/>
          <p:nvPr userDrawn="1"/>
        </p:nvSpPr>
        <p:spPr>
          <a:xfrm rot="6300000">
            <a:off x="7664569" y="4675389"/>
            <a:ext cx="711803" cy="71165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1B8BD7">
                  <a:alpha val="74902"/>
                </a:srgbClr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</a:pPr>
            <a:endParaRPr lang="ko-KR" altLang="en-US" sz="2000" kern="0" spc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래픽 4" descr="상향 추세가 있는 막대 그래프">
            <a:extLst>
              <a:ext uri="{FF2B5EF4-FFF2-40B4-BE49-F238E27FC236}">
                <a16:creationId xmlns:a16="http://schemas.microsoft.com/office/drawing/2014/main" id="{0A7022D8-5BD8-4EF1-B031-5D70652B688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5775" y="4797362"/>
            <a:ext cx="490246" cy="49024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5419C9-4565-146C-E0ED-93AAC11DB0B1}"/>
              </a:ext>
            </a:extLst>
          </p:cNvPr>
          <p:cNvSpPr/>
          <p:nvPr userDrawn="1"/>
        </p:nvSpPr>
        <p:spPr>
          <a:xfrm>
            <a:off x="-12574" y="6754335"/>
            <a:ext cx="10704387" cy="820441"/>
          </a:xfrm>
          <a:prstGeom prst="rect">
            <a:avLst/>
          </a:prstGeom>
          <a:solidFill>
            <a:srgbClr val="105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C2F1935B-DD85-462A-A17B-AC24825F2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742" y="3986568"/>
            <a:ext cx="685549" cy="62807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07E4B06-9B7E-4874-9A93-18CFD06155FB}"/>
              </a:ext>
            </a:extLst>
          </p:cNvPr>
          <p:cNvGrpSpPr/>
          <p:nvPr userDrawn="1"/>
        </p:nvGrpSpPr>
        <p:grpSpPr>
          <a:xfrm>
            <a:off x="1604014" y="4511164"/>
            <a:ext cx="711652" cy="711803"/>
            <a:chOff x="77562" y="4390834"/>
            <a:chExt cx="711652" cy="711803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F234EA5-7928-49C6-A5EC-88B5EC3FA9F8}"/>
                </a:ext>
              </a:extLst>
            </p:cNvPr>
            <p:cNvSpPr/>
            <p:nvPr userDrawn="1"/>
          </p:nvSpPr>
          <p:spPr>
            <a:xfrm rot="6300000">
              <a:off x="77486" y="4390910"/>
              <a:ext cx="711803" cy="711652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1B8BD7">
                    <a:alpha val="74902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689225" algn="l"/>
                </a:tabLst>
              </a:pPr>
              <a:endParaRPr lang="ko-KR" altLang="en-US" sz="2000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23" name="그래픽 22" descr="하향 추세가 있는 막대 그래프">
              <a:extLst>
                <a:ext uri="{FF2B5EF4-FFF2-40B4-BE49-F238E27FC236}">
                  <a16:creationId xmlns:a16="http://schemas.microsoft.com/office/drawing/2014/main" id="{9AE5BEFF-095B-45AF-90ED-22384947B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9140" y="4467190"/>
              <a:ext cx="562344" cy="562344"/>
            </a:xfrm>
            <a:prstGeom prst="rect">
              <a:avLst/>
            </a:prstGeom>
          </p:spPr>
        </p:pic>
      </p:grpSp>
      <p:pic>
        <p:nvPicPr>
          <p:cNvPr id="88" name="그림 87">
            <a:extLst>
              <a:ext uri="{FF2B5EF4-FFF2-40B4-BE49-F238E27FC236}">
                <a16:creationId xmlns:a16="http://schemas.microsoft.com/office/drawing/2014/main" id="{84F4109C-7DDB-4697-990D-14D867965FF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>
          <a:xfrm>
            <a:off x="576263" y="511025"/>
            <a:ext cx="9526712" cy="624331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9E29D9A-0D85-4D27-90A7-6DCF3689F418}"/>
              </a:ext>
            </a:extLst>
          </p:cNvPr>
          <p:cNvGrpSpPr/>
          <p:nvPr userDrawn="1"/>
        </p:nvGrpSpPr>
        <p:grpSpPr>
          <a:xfrm>
            <a:off x="6071172" y="4506966"/>
            <a:ext cx="1130885" cy="1131120"/>
            <a:chOff x="6115111" y="4345156"/>
            <a:chExt cx="1130885" cy="1131120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F4A7A6C-1526-4BB7-9CC9-4899470A88A0}"/>
                </a:ext>
              </a:extLst>
            </p:cNvPr>
            <p:cNvSpPr/>
            <p:nvPr userDrawn="1"/>
          </p:nvSpPr>
          <p:spPr>
            <a:xfrm>
              <a:off x="6115111" y="4345156"/>
              <a:ext cx="1130885" cy="113112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1B8BD7">
                    <a:alpha val="74902"/>
                  </a:srgbClr>
                </a:gs>
              </a:gsLst>
              <a:lin ang="27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689225" algn="l"/>
                </a:tabLst>
              </a:pPr>
              <a:endParaRPr lang="ko-KR" altLang="en-US" sz="2000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7" name="그래픽 6" descr="소셜 네트워크">
              <a:extLst>
                <a:ext uri="{FF2B5EF4-FFF2-40B4-BE49-F238E27FC236}">
                  <a16:creationId xmlns:a16="http://schemas.microsoft.com/office/drawing/2014/main" id="{A4724D19-FB25-4F70-906B-7E019FE16F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54637" y="4428853"/>
              <a:ext cx="914259" cy="914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1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2316-2FD4-30B0-E5A9-FBC2F1E522D5}"/>
              </a:ext>
            </a:extLst>
          </p:cNvPr>
          <p:cNvSpPr/>
          <p:nvPr userDrawn="1"/>
        </p:nvSpPr>
        <p:spPr>
          <a:xfrm>
            <a:off x="8597784" y="245318"/>
            <a:ext cx="1742093" cy="375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ctr" defTabSz="99550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b="1" kern="0" spc="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43C7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2024.05</a:t>
            </a:r>
            <a:endParaRPr lang="ko-KR" altLang="en-US" sz="1800" b="1" kern="0" spc="3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43C7D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6EE7D3F-240B-4FB0-9CC4-0D7EE68BEFA9}"/>
              </a:ext>
            </a:extLst>
          </p:cNvPr>
          <p:cNvGrpSpPr/>
          <p:nvPr userDrawn="1"/>
        </p:nvGrpSpPr>
        <p:grpSpPr>
          <a:xfrm>
            <a:off x="2397022" y="408077"/>
            <a:ext cx="5897769" cy="1316098"/>
            <a:chOff x="2091313" y="746644"/>
            <a:chExt cx="5897769" cy="1316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B05D08-5D47-5DC2-7851-D4F0A3A676EE}"/>
                </a:ext>
              </a:extLst>
            </p:cNvPr>
            <p:cNvSpPr txBox="1"/>
            <p:nvPr userDrawn="1"/>
          </p:nvSpPr>
          <p:spPr>
            <a:xfrm>
              <a:off x="2091313" y="746644"/>
              <a:ext cx="973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rgbClr val="2C82BE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2024</a:t>
              </a:r>
              <a:endParaRPr lang="ko-KR" altLang="en-US" sz="2800" dirty="0">
                <a:solidFill>
                  <a:srgbClr val="2C82BE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943F76-B220-4BC6-BC3C-8A61D5AB8565}"/>
                </a:ext>
              </a:extLst>
            </p:cNvPr>
            <p:cNvSpPr txBox="1"/>
            <p:nvPr userDrawn="1"/>
          </p:nvSpPr>
          <p:spPr>
            <a:xfrm>
              <a:off x="2091314" y="1139412"/>
              <a:ext cx="58977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solidFill>
                    <a:srgbClr val="2C82B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소셜</a:t>
              </a:r>
              <a:r>
                <a:rPr lang="ko-KR" altLang="en-US" sz="5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5400" dirty="0">
                  <a:gradFill>
                    <a:gsLst>
                      <a:gs pos="49000">
                        <a:srgbClr val="102F4C">
                          <a:alpha val="98000"/>
                        </a:srgbClr>
                      </a:gs>
                      <a:gs pos="57000">
                        <a:srgbClr val="0E314E"/>
                      </a:gs>
                      <a:gs pos="100000">
                        <a:schemeClr val="accent1">
                          <a:lumMod val="45000"/>
                          <a:lumOff val="55000"/>
                        </a:schemeClr>
                      </a:gs>
                      <a:gs pos="92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</a:t>
              </a:r>
              <a:r>
                <a:rPr lang="ko-KR" altLang="en-US" sz="5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5400" dirty="0">
                  <a:solidFill>
                    <a:srgbClr val="2C82B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주가분석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5419C9-4565-146C-E0ED-93AAC11DB0B1}"/>
              </a:ext>
            </a:extLst>
          </p:cNvPr>
          <p:cNvSpPr/>
          <p:nvPr userDrawn="1"/>
        </p:nvSpPr>
        <p:spPr>
          <a:xfrm>
            <a:off x="-12574" y="6911443"/>
            <a:ext cx="10704387" cy="663334"/>
          </a:xfrm>
          <a:prstGeom prst="rect">
            <a:avLst/>
          </a:prstGeom>
          <a:solidFill>
            <a:srgbClr val="105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743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34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사업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4F12368-6114-1FF6-C081-2172DD0E0C1E}"/>
              </a:ext>
            </a:extLst>
          </p:cNvPr>
          <p:cNvCxnSpPr>
            <a:cxnSpLocks/>
          </p:cNvCxnSpPr>
          <p:nvPr userDrawn="1"/>
        </p:nvCxnSpPr>
        <p:spPr>
          <a:xfrm>
            <a:off x="752475" y="1154107"/>
            <a:ext cx="92320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75F81CD-686D-5B25-031D-B50716F09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2" r="-1" b="31012"/>
          <a:stretch/>
        </p:blipFill>
        <p:spPr>
          <a:xfrm>
            <a:off x="1" y="2682382"/>
            <a:ext cx="8025067" cy="48788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813878-5DA4-6BDB-38D1-2506D25CE619}"/>
              </a:ext>
            </a:extLst>
          </p:cNvPr>
          <p:cNvSpPr/>
          <p:nvPr userDrawn="1"/>
        </p:nvSpPr>
        <p:spPr>
          <a:xfrm>
            <a:off x="8502992" y="771476"/>
            <a:ext cx="1708150" cy="335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l" defTabSz="99550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b="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Bold" panose="00000800000000000000" pitchFamily="2" charset="-127"/>
                <a:ea typeface="공체 Bold" panose="00000800000000000000" pitchFamily="2" charset="-127"/>
                <a:cs typeface="+mn-cs"/>
              </a:rPr>
              <a:t>소셜데이터 주가분석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64D8D8F-5F72-B636-4295-BB63BE90650F}"/>
              </a:ext>
            </a:extLst>
          </p:cNvPr>
          <p:cNvGrpSpPr/>
          <p:nvPr userDrawn="1"/>
        </p:nvGrpSpPr>
        <p:grpSpPr>
          <a:xfrm>
            <a:off x="1" y="-1"/>
            <a:ext cx="1708151" cy="7561263"/>
            <a:chOff x="0" y="0"/>
            <a:chExt cx="1708151" cy="1007956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E1DC343-6E21-D720-A4D7-31A89E12391C}"/>
                </a:ext>
              </a:extLst>
            </p:cNvPr>
            <p:cNvSpPr/>
            <p:nvPr userDrawn="1"/>
          </p:nvSpPr>
          <p:spPr>
            <a:xfrm>
              <a:off x="1" y="0"/>
              <a:ext cx="1708150" cy="2519892"/>
            </a:xfrm>
            <a:prstGeom prst="roundRect">
              <a:avLst>
                <a:gd name="adj" fmla="val 0"/>
              </a:avLst>
            </a:prstGeom>
            <a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lvl="0" algn="ctr" defTabSz="914400"/>
              <a:endParaRPr lang="ko-KR" altLang="en-US" sz="700" kern="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srgbClr val="002060">
                      <a:alpha val="40000"/>
                    </a:srgbClr>
                  </a:glow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KoPub돋움체 Medium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062C8DE-AD02-4CB1-0C4D-1E636C3CDD00}"/>
                </a:ext>
              </a:extLst>
            </p:cNvPr>
            <p:cNvSpPr/>
            <p:nvPr userDrawn="1"/>
          </p:nvSpPr>
          <p:spPr>
            <a:xfrm>
              <a:off x="1" y="2519892"/>
              <a:ext cx="1708150" cy="2519892"/>
            </a:xfrm>
            <a:prstGeom prst="roundRect">
              <a:avLst>
                <a:gd name="adj" fmla="val 0"/>
              </a:avLst>
            </a:prstGeom>
            <a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lvl="0" algn="ctr" defTabSz="914400"/>
              <a:endParaRPr lang="ko-KR" altLang="en-US" sz="700" kern="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srgbClr val="002060">
                      <a:alpha val="40000"/>
                    </a:srgbClr>
                  </a:glow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KoPub돋움체 Medium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ED4472B-7402-C144-502E-8F3489209EB8}"/>
                </a:ext>
              </a:extLst>
            </p:cNvPr>
            <p:cNvSpPr/>
            <p:nvPr userDrawn="1"/>
          </p:nvSpPr>
          <p:spPr>
            <a:xfrm>
              <a:off x="0" y="5039783"/>
              <a:ext cx="1708150" cy="2519892"/>
            </a:xfrm>
            <a:prstGeom prst="roundRect">
              <a:avLst>
                <a:gd name="adj" fmla="val 0"/>
              </a:avLst>
            </a:prstGeom>
            <a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lvl="0" algn="ctr" defTabSz="914400"/>
              <a:endParaRPr lang="ko-KR" altLang="en-US" sz="700" kern="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srgbClr val="002060">
                      <a:alpha val="40000"/>
                    </a:srgbClr>
                  </a:glow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KoPub돋움체 Medium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E16A181-D21E-3A1F-CFBA-21D25916466D}"/>
                </a:ext>
              </a:extLst>
            </p:cNvPr>
            <p:cNvSpPr/>
            <p:nvPr userDrawn="1"/>
          </p:nvSpPr>
          <p:spPr>
            <a:xfrm>
              <a:off x="0" y="7559676"/>
              <a:ext cx="1708150" cy="2519892"/>
            </a:xfrm>
            <a:prstGeom prst="roundRect">
              <a:avLst>
                <a:gd name="adj" fmla="val 0"/>
              </a:avLst>
            </a:prstGeom>
            <a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lvl="0" algn="ctr" defTabSz="914400"/>
              <a:endParaRPr lang="ko-KR" altLang="en-US" sz="700" kern="0" dirty="0">
                <a:gradFill>
                  <a:gsLst>
                    <a:gs pos="83000">
                      <a:prstClr val="white"/>
                    </a:gs>
                    <a:gs pos="100000">
                      <a:prstClr val="white"/>
                    </a:gs>
                  </a:gsLst>
                  <a:lin ang="5400000" scaled="1"/>
                </a:gradFill>
                <a:effectLst>
                  <a:glow rad="63500">
                    <a:srgbClr val="002060">
                      <a:alpha val="40000"/>
                    </a:srgbClr>
                  </a:glow>
                  <a:outerShdw blurRad="63500" algn="ctr" rotWithShape="0">
                    <a:prstClr val="black">
                      <a:alpha val="50000"/>
                    </a:prstClr>
                  </a:outerShdw>
                </a:effectLst>
                <a:latin typeface="KoPub돋움체 Medium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794142-4152-F110-5417-40F5F32DF25E}"/>
              </a:ext>
            </a:extLst>
          </p:cNvPr>
          <p:cNvSpPr/>
          <p:nvPr userDrawn="1"/>
        </p:nvSpPr>
        <p:spPr>
          <a:xfrm>
            <a:off x="-1" y="-1"/>
            <a:ext cx="1708150" cy="7561264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405F8BA-5DEF-D4F9-80DF-13B9ABF095E7}"/>
              </a:ext>
            </a:extLst>
          </p:cNvPr>
          <p:cNvGrpSpPr/>
          <p:nvPr userDrawn="1"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546C5B-8C50-6570-CB83-4E12D637E169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Ⅳ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008469-2AD0-22A5-AF11-7E5A62D4B36F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Ⅲ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120389-5CA1-1A3D-50AA-DEAA0D9918F8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Ⅱ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50F5F0-110B-F247-4A86-D6B7A9BAFD3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Ⅰ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196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640E926E-2072-4E8B-A053-10A5D6B2B6F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E002EC-1579-32CD-A3F3-FB073F8F9B31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84BE04-A27C-18B8-E12E-4AB9239F2474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28B0B-1508-F8CE-B3FD-1203E3F6D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739" r="16934" b="21176"/>
          <a:stretch/>
        </p:blipFill>
        <p:spPr>
          <a:xfrm>
            <a:off x="8987546" y="0"/>
            <a:ext cx="1704262" cy="939997"/>
          </a:xfrm>
          <a:prstGeom prst="rect">
            <a:avLst/>
          </a:prstGeom>
        </p:spPr>
      </p:pic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252ED44D-30EC-4F1C-B771-77A0470026A5}"/>
              </a:ext>
            </a:extLst>
          </p:cNvPr>
          <p:cNvSpPr/>
          <p:nvPr userDrawn="1"/>
        </p:nvSpPr>
        <p:spPr>
          <a:xfrm>
            <a:off x="136526" y="-4503"/>
            <a:ext cx="744433" cy="102071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3052A8"/>
              </a:gs>
              <a:gs pos="100000">
                <a:srgbClr val="5884B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EF89A9D-31A3-462E-912A-AD63BE161E0C}"/>
              </a:ext>
            </a:extLst>
          </p:cNvPr>
          <p:cNvSpPr txBox="1">
            <a:spLocks/>
          </p:cNvSpPr>
          <p:nvPr userDrawn="1"/>
        </p:nvSpPr>
        <p:spPr>
          <a:xfrm>
            <a:off x="29049" y="16186"/>
            <a:ext cx="950080" cy="43097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lvl="0">
              <a:lnSpc>
                <a:spcPct val="90000"/>
              </a:lnSpc>
              <a:spcBef>
                <a:spcPct val="0"/>
              </a:spcBef>
              <a:buNone/>
              <a:tabLst>
                <a:tab pos="2689225" algn="l"/>
              </a:tabLst>
              <a:defRPr sz="1600" b="1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81AAE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분석결과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활용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F114F-DE31-4AC7-85CD-AEF5E5729859}"/>
              </a:ext>
            </a:extLst>
          </p:cNvPr>
          <p:cNvSpPr txBox="1"/>
          <p:nvPr userDrawn="1"/>
        </p:nvSpPr>
        <p:spPr>
          <a:xfrm>
            <a:off x="163160" y="316726"/>
            <a:ext cx="697627" cy="708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Ⅳ</a:t>
            </a:r>
            <a:endParaRPr lang="ko-KR" altLang="en-US" sz="4000" dirty="0">
              <a:ln w="57150">
                <a:solidFill>
                  <a:schemeClr val="bg1"/>
                </a:solidFill>
              </a:ln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157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640E926E-2072-4E8B-A053-10A5D6B2B6F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E002EC-1579-32CD-A3F3-FB073F8F9B31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84BE04-A27C-18B8-E12E-4AB9239F2474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28B0B-1508-F8CE-B3FD-1203E3F6D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739" r="16934" b="21176"/>
          <a:stretch/>
        </p:blipFill>
        <p:spPr>
          <a:xfrm>
            <a:off x="8987546" y="0"/>
            <a:ext cx="1704262" cy="939997"/>
          </a:xfrm>
          <a:prstGeom prst="rect">
            <a:avLst/>
          </a:prstGeom>
        </p:spPr>
      </p:pic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15C00A6A-22DA-0FF7-2384-6CA25E2FD728}"/>
              </a:ext>
            </a:extLst>
          </p:cNvPr>
          <p:cNvSpPr/>
          <p:nvPr userDrawn="1"/>
        </p:nvSpPr>
        <p:spPr>
          <a:xfrm>
            <a:off x="136526" y="-4503"/>
            <a:ext cx="744433" cy="102071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3052A8"/>
              </a:gs>
              <a:gs pos="100000">
                <a:srgbClr val="5884B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750FEDD-840F-5DA6-26E1-114993AE5A6D}"/>
              </a:ext>
            </a:extLst>
          </p:cNvPr>
          <p:cNvSpPr txBox="1">
            <a:spLocks/>
          </p:cNvSpPr>
          <p:nvPr userDrawn="1"/>
        </p:nvSpPr>
        <p:spPr>
          <a:xfrm>
            <a:off x="29049" y="16186"/>
            <a:ext cx="950080" cy="43097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lvl="0">
              <a:lnSpc>
                <a:spcPct val="90000"/>
              </a:lnSpc>
              <a:spcBef>
                <a:spcPct val="0"/>
              </a:spcBef>
              <a:buNone/>
              <a:tabLst>
                <a:tab pos="2689225" algn="l"/>
              </a:tabLst>
              <a:defRPr sz="1600" b="1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81AAE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분석배경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및 목적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6EF9DF-C3BA-48AA-0C3C-5AFC6AE8D92E}"/>
              </a:ext>
            </a:extLst>
          </p:cNvPr>
          <p:cNvSpPr txBox="1"/>
          <p:nvPr userDrawn="1"/>
        </p:nvSpPr>
        <p:spPr>
          <a:xfrm>
            <a:off x="163160" y="316726"/>
            <a:ext cx="697627" cy="708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Ⅰ</a:t>
            </a:r>
            <a:endParaRPr lang="ko-KR" altLang="en-US" sz="4000" dirty="0">
              <a:ln w="57150">
                <a:solidFill>
                  <a:schemeClr val="bg1"/>
                </a:solidFill>
              </a:ln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240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1EA30D-C46E-A742-22E7-64A774F6F7B1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0E2F6A-70FE-453F-CA32-8AF583041236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80916068-2B94-6C00-3444-474CB1D3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8C334C-55E9-68F4-82FF-1BD3264F6C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739" r="16934" b="21176"/>
          <a:stretch/>
        </p:blipFill>
        <p:spPr>
          <a:xfrm>
            <a:off x="8987545" y="0"/>
            <a:ext cx="1704262" cy="939997"/>
          </a:xfrm>
          <a:prstGeom prst="rect">
            <a:avLst/>
          </a:prstGeom>
        </p:spPr>
      </p:pic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F6922CF1-5F4F-ADD2-2C76-9E32F0E3458A}"/>
              </a:ext>
            </a:extLst>
          </p:cNvPr>
          <p:cNvSpPr/>
          <p:nvPr userDrawn="1"/>
        </p:nvSpPr>
        <p:spPr>
          <a:xfrm>
            <a:off x="136526" y="-4503"/>
            <a:ext cx="744433" cy="102071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3052A8"/>
              </a:gs>
              <a:gs pos="100000">
                <a:srgbClr val="5884B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68663-9150-3779-B831-9817D5803313}"/>
              </a:ext>
            </a:extLst>
          </p:cNvPr>
          <p:cNvSpPr txBox="1"/>
          <p:nvPr userDrawn="1"/>
        </p:nvSpPr>
        <p:spPr>
          <a:xfrm>
            <a:off x="163160" y="316726"/>
            <a:ext cx="697627" cy="708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Ⅱ</a:t>
            </a:r>
            <a:endParaRPr lang="ko-KR" altLang="en-US" sz="4000" dirty="0">
              <a:ln w="57150">
                <a:solidFill>
                  <a:schemeClr val="bg1"/>
                </a:solidFill>
              </a:ln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6E8BD64-D372-9BD4-1FDB-C2886999905E}"/>
              </a:ext>
            </a:extLst>
          </p:cNvPr>
          <p:cNvSpPr txBox="1">
            <a:spLocks/>
          </p:cNvSpPr>
          <p:nvPr userDrawn="1"/>
        </p:nvSpPr>
        <p:spPr>
          <a:xfrm>
            <a:off x="29049" y="16186"/>
            <a:ext cx="950080" cy="43097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lvl="0">
              <a:lnSpc>
                <a:spcPct val="90000"/>
              </a:lnSpc>
              <a:spcBef>
                <a:spcPct val="0"/>
              </a:spcBef>
              <a:buNone/>
              <a:tabLst>
                <a:tab pos="2689225" algn="l"/>
              </a:tabLst>
              <a:defRPr sz="1600" b="1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81AAE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데이터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현황 분석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24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F3FA4F-3C15-69D8-72D5-CB2C6A57E106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F9F052-0317-4EA5-B156-5C9E1C66E982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25F4867-75F8-904C-4C9B-07FC3606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1696A-567B-50CD-6A7B-62EB4D435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441" r="16934" b="21177"/>
          <a:stretch/>
        </p:blipFill>
        <p:spPr>
          <a:xfrm>
            <a:off x="8987546" y="-4503"/>
            <a:ext cx="1704262" cy="944500"/>
          </a:xfrm>
          <a:prstGeom prst="rect">
            <a:avLst/>
          </a:prstGeom>
        </p:spPr>
      </p:pic>
      <p:sp>
        <p:nvSpPr>
          <p:cNvPr id="22" name="사각형: 둥근 위쪽 모서리 21">
            <a:extLst>
              <a:ext uri="{FF2B5EF4-FFF2-40B4-BE49-F238E27FC236}">
                <a16:creationId xmlns:a16="http://schemas.microsoft.com/office/drawing/2014/main" id="{C9016EC9-B1F6-69C0-77C1-B56048BAF460}"/>
              </a:ext>
            </a:extLst>
          </p:cNvPr>
          <p:cNvSpPr/>
          <p:nvPr userDrawn="1"/>
        </p:nvSpPr>
        <p:spPr>
          <a:xfrm>
            <a:off x="136526" y="-4503"/>
            <a:ext cx="744433" cy="1020716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3052A8"/>
              </a:gs>
              <a:gs pos="100000">
                <a:srgbClr val="5884B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5E8B4-DA29-0115-8AFD-F854A2242318}"/>
              </a:ext>
            </a:extLst>
          </p:cNvPr>
          <p:cNvSpPr txBox="1"/>
          <p:nvPr userDrawn="1"/>
        </p:nvSpPr>
        <p:spPr>
          <a:xfrm>
            <a:off x="163160" y="316726"/>
            <a:ext cx="697627" cy="708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rPr>
              <a:t>Ⅲ</a:t>
            </a:r>
            <a:endParaRPr lang="ko-KR" altLang="en-US" sz="4000" dirty="0">
              <a:ln w="57150">
                <a:solidFill>
                  <a:schemeClr val="bg1"/>
                </a:solidFill>
              </a:ln>
              <a:solidFill>
                <a:schemeClr val="bg1"/>
              </a:solidFill>
              <a:latin typeface="휴먼아미체" panose="02030504000101010101" pitchFamily="18" charset="-127"/>
              <a:ea typeface="휴먼아미체" panose="02030504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F006F06-C1B1-6E4F-1B1C-8F78E41BE521}"/>
              </a:ext>
            </a:extLst>
          </p:cNvPr>
          <p:cNvSpPr txBox="1">
            <a:spLocks/>
          </p:cNvSpPr>
          <p:nvPr userDrawn="1"/>
        </p:nvSpPr>
        <p:spPr>
          <a:xfrm>
            <a:off x="29049" y="16186"/>
            <a:ext cx="950080" cy="430978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lvl="0">
              <a:lnSpc>
                <a:spcPct val="90000"/>
              </a:lnSpc>
              <a:spcBef>
                <a:spcPct val="0"/>
              </a:spcBef>
              <a:buNone/>
              <a:tabLst>
                <a:tab pos="2689225" algn="l"/>
              </a:tabLst>
              <a:defRPr sz="1600" b="1" kern="0" spc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81AAE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빅데이터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vl="0" algn="ctr"/>
            <a:r>
              <a:rPr lang="ko-KR" altLang="en-US" sz="1200" dirty="0">
                <a:solidFill>
                  <a:schemeClr val="bg1"/>
                </a:solidFill>
              </a:rPr>
              <a:t>모델링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135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F3FA4F-3C15-69D8-72D5-CB2C6A57E106}"/>
              </a:ext>
            </a:extLst>
          </p:cNvPr>
          <p:cNvSpPr/>
          <p:nvPr userDrawn="1"/>
        </p:nvSpPr>
        <p:spPr>
          <a:xfrm>
            <a:off x="-5" y="870516"/>
            <a:ext cx="10691812" cy="607463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6000"/>
                </a:schemeClr>
              </a:gs>
              <a:gs pos="3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F9F052-0317-4EA5-B156-5C9E1C66E982}"/>
              </a:ext>
            </a:extLst>
          </p:cNvPr>
          <p:cNvSpPr/>
          <p:nvPr userDrawn="1"/>
        </p:nvSpPr>
        <p:spPr>
          <a:xfrm>
            <a:off x="1" y="563052"/>
            <a:ext cx="10691813" cy="40590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  <a:alpha val="31000"/>
                </a:schemeClr>
              </a:gs>
              <a:gs pos="84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 Medium" panose="02020603020101020101" pitchFamily="18" charset="-127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25F4867-75F8-904C-4C9B-07FC3606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95443" y="7046582"/>
            <a:ext cx="1700927" cy="405906"/>
          </a:xfrm>
          <a:prstGeom prst="rect">
            <a:avLst/>
          </a:prstGeom>
        </p:spPr>
        <p:txBody>
          <a:bodyPr/>
          <a:lstStyle>
            <a:lvl1pPr algn="ctr">
              <a:defRPr sz="1100" b="1">
                <a:solidFill>
                  <a:srgbClr val="205C8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1696A-567B-50CD-6A7B-62EB4D435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2" t="16441" r="16934" b="21177"/>
          <a:stretch/>
        </p:blipFill>
        <p:spPr>
          <a:xfrm>
            <a:off x="8987546" y="-4503"/>
            <a:ext cx="1704262" cy="9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0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306">
          <p15:clr>
            <a:srgbClr val="FBAE40"/>
          </p15:clr>
        </p15:guide>
        <p15:guide id="4" pos="6429">
          <p15:clr>
            <a:srgbClr val="FBAE40"/>
          </p15:clr>
        </p15:guide>
        <p15:guide id="5" orient="horz" pos="680">
          <p15:clr>
            <a:srgbClr val="FBAE40"/>
          </p15:clr>
        </p15:guide>
        <p15:guide id="6" orient="horz" pos="430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569"/>
            <a:ext cx="9221689" cy="1461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836"/>
            <a:ext cx="9221689" cy="479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8172"/>
            <a:ext cx="240565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</a:defRPr>
            </a:lvl1pPr>
          </a:lstStyle>
          <a:p>
            <a:fld id="{29A9E165-CA56-4847-AAE2-6B5EF05E0660}" type="datetimeFigureOut">
              <a:rPr lang="ko-KR" altLang="en-US" smtClean="0"/>
              <a:pPr/>
              <a:t>2024-05-31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8172"/>
            <a:ext cx="3608487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8172"/>
            <a:ext cx="240565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</a:defRPr>
            </a:lvl1pPr>
          </a:lstStyle>
          <a:p>
            <a:fld id="{29BA7A28-7662-411D-BD73-4DEEE746F8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80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17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</p:sldLayoutIdLst>
  <p:txStyles>
    <p:titleStyle>
      <a:lvl1pPr algn="l" defTabSz="1008126" rtl="0" eaLnBrk="1" latinLnBrk="1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32" indent="-252032" algn="l" defTabSz="1008126" rtl="0" eaLnBrk="1" latinLnBrk="1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1pPr>
      <a:lvl2pPr marL="756095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2pPr>
      <a:lvl3pPr marL="1260158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3pPr>
      <a:lvl4pPr marL="1764221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4pPr>
      <a:lvl5pPr marL="2268284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KoPub돋움체 Medium" panose="02020603020101020101" pitchFamily="18" charset="-127"/>
          <a:ea typeface="+mn-ea"/>
          <a:cs typeface="+mn-cs"/>
        </a:defRPr>
      </a:lvl5pPr>
      <a:lvl6pPr marL="2772347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1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3.pn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3.png"/><Relationship Id="rId7" Type="http://schemas.openxmlformats.org/officeDocument/2006/relationships/image" Target="../media/image6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7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3.png"/><Relationship Id="rId7" Type="http://schemas.openxmlformats.org/officeDocument/2006/relationships/image" Target="../media/image8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0.png"/><Relationship Id="rId4" Type="http://schemas.openxmlformats.org/officeDocument/2006/relationships/image" Target="../media/image23.png"/><Relationship Id="rId9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9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165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SOXL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구조 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&amp;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수집 공간 특성     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0" name="사각형: 둥근 모서리 69">
            <a:extLst>
              <a:ext uri="{FF2B5EF4-FFF2-40B4-BE49-F238E27FC236}">
                <a16:creationId xmlns:a16="http://schemas.microsoft.com/office/drawing/2014/main" id="{C81E345E-66C2-4C27-B08C-BFB220C829C4}"/>
              </a:ext>
            </a:extLst>
          </p:cNvPr>
          <p:cNvSpPr/>
          <p:nvPr/>
        </p:nvSpPr>
        <p:spPr>
          <a:xfrm>
            <a:off x="315908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3712589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6" name="사각형: 둥근 모서리 69">
            <a:extLst>
              <a:ext uri="{FF2B5EF4-FFF2-40B4-BE49-F238E27FC236}">
                <a16:creationId xmlns:a16="http://schemas.microsoft.com/office/drawing/2014/main" id="{582E9A3E-4CEC-46A3-AB0B-CB1B7C18F08E}"/>
              </a:ext>
            </a:extLst>
          </p:cNvPr>
          <p:cNvSpPr/>
          <p:nvPr/>
        </p:nvSpPr>
        <p:spPr>
          <a:xfrm>
            <a:off x="7105650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6A0744-83FA-4B86-8E56-0FD493BE1C7B}"/>
              </a:ext>
            </a:extLst>
          </p:cNvPr>
          <p:cNvGrpSpPr/>
          <p:nvPr/>
        </p:nvGrpSpPr>
        <p:grpSpPr>
          <a:xfrm>
            <a:off x="636550" y="1958309"/>
            <a:ext cx="2608901" cy="290770"/>
            <a:chOff x="536959" y="2068569"/>
            <a:chExt cx="2608901" cy="290770"/>
          </a:xfrm>
        </p:grpSpPr>
        <p:sp>
          <p:nvSpPr>
            <p:cNvPr id="38" name="모서리가 둥근 직사각형 130">
              <a:extLst>
                <a:ext uri="{FF2B5EF4-FFF2-40B4-BE49-F238E27FC236}">
                  <a16:creationId xmlns:a16="http://schemas.microsoft.com/office/drawing/2014/main" id="{37CEEBDF-29AA-4BA9-94FA-E4A23284A22E}"/>
                </a:ext>
              </a:extLst>
            </p:cNvPr>
            <p:cNvSpPr/>
            <p:nvPr/>
          </p:nvSpPr>
          <p:spPr>
            <a:xfrm rot="5400000">
              <a:off x="1696025" y="909503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0" name="Text Box 320">
              <a:extLst>
                <a:ext uri="{FF2B5EF4-FFF2-40B4-BE49-F238E27FC236}">
                  <a16:creationId xmlns:a16="http://schemas.microsoft.com/office/drawing/2014/main" id="{31AEEB94-666B-4ACD-AC50-30909CF07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504" y="2117895"/>
              <a:ext cx="86581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SOXL 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개요</a:t>
              </a:r>
              <a:endParaRPr lang="ko-KR" altLang="en-US" sz="1400" b="1" i="0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E3A9401-5824-423B-8A53-F9A7A22860C5}"/>
              </a:ext>
            </a:extLst>
          </p:cNvPr>
          <p:cNvGrpSpPr/>
          <p:nvPr/>
        </p:nvGrpSpPr>
        <p:grpSpPr>
          <a:xfrm>
            <a:off x="4033231" y="1957187"/>
            <a:ext cx="2608901" cy="290770"/>
            <a:chOff x="536959" y="2068569"/>
            <a:chExt cx="2608901" cy="290770"/>
          </a:xfrm>
        </p:grpSpPr>
        <p:sp>
          <p:nvSpPr>
            <p:cNvPr id="42" name="모서리가 둥근 직사각형 130">
              <a:extLst>
                <a:ext uri="{FF2B5EF4-FFF2-40B4-BE49-F238E27FC236}">
                  <a16:creationId xmlns:a16="http://schemas.microsoft.com/office/drawing/2014/main" id="{5A609CED-69F1-4CA1-859F-ACCD8734396C}"/>
                </a:ext>
              </a:extLst>
            </p:cNvPr>
            <p:cNvSpPr/>
            <p:nvPr/>
          </p:nvSpPr>
          <p:spPr>
            <a:xfrm rot="5400000">
              <a:off x="1696025" y="909503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7" name="Text Box 320">
              <a:extLst>
                <a:ext uri="{FF2B5EF4-FFF2-40B4-BE49-F238E27FC236}">
                  <a16:creationId xmlns:a16="http://schemas.microsoft.com/office/drawing/2014/main" id="{CE45FBB0-06B6-4650-AB65-0C7F236B7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710" y="2117895"/>
              <a:ext cx="1287404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SOXL 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구성 항목</a:t>
              </a:r>
              <a:endParaRPr lang="ko-KR" altLang="en-US" sz="1400" b="1" i="0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4A87234-3108-455B-ACD2-2052742180FB}"/>
              </a:ext>
            </a:extLst>
          </p:cNvPr>
          <p:cNvGrpSpPr/>
          <p:nvPr/>
        </p:nvGrpSpPr>
        <p:grpSpPr>
          <a:xfrm>
            <a:off x="7426292" y="1954405"/>
            <a:ext cx="2608901" cy="290770"/>
            <a:chOff x="536959" y="2068569"/>
            <a:chExt cx="2608901" cy="290770"/>
          </a:xfrm>
        </p:grpSpPr>
        <p:sp>
          <p:nvSpPr>
            <p:cNvPr id="54" name="모서리가 둥근 직사각형 130">
              <a:extLst>
                <a:ext uri="{FF2B5EF4-FFF2-40B4-BE49-F238E27FC236}">
                  <a16:creationId xmlns:a16="http://schemas.microsoft.com/office/drawing/2014/main" id="{9BD94606-A8B5-473E-87AF-76920776801F}"/>
                </a:ext>
              </a:extLst>
            </p:cNvPr>
            <p:cNvSpPr/>
            <p:nvPr/>
          </p:nvSpPr>
          <p:spPr>
            <a:xfrm rot="5400000">
              <a:off x="1696025" y="909503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55" name="Text Box 320">
              <a:extLst>
                <a:ext uri="{FF2B5EF4-FFF2-40B4-BE49-F238E27FC236}">
                  <a16:creationId xmlns:a16="http://schemas.microsoft.com/office/drawing/2014/main" id="{B3182983-D211-4C18-8D2C-94901FE78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0518" y="2117895"/>
              <a:ext cx="1381789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수집 공간</a:t>
              </a:r>
              <a:endParaRPr lang="ko-KR" altLang="en-US" sz="1400" b="1" i="0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6" name="제목 1">
            <a:extLst>
              <a:ext uri="{FF2B5EF4-FFF2-40B4-BE49-F238E27FC236}">
                <a16:creationId xmlns:a16="http://schemas.microsoft.com/office/drawing/2014/main" id="{44CF196B-169A-4612-A088-65C3AC56768D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9DC1F4-4673-4A29-9375-2D8B9FF7201A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82D4F2A-4F9E-4305-90EA-8573F49B20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71" t="3305" r="514" b="1048"/>
          <a:stretch/>
        </p:blipFill>
        <p:spPr>
          <a:xfrm>
            <a:off x="3817335" y="2419981"/>
            <a:ext cx="3040665" cy="33409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icture 6" descr="SOXL ETF, 반도체 3배 레버리지 ETF">
            <a:extLst>
              <a:ext uri="{FF2B5EF4-FFF2-40B4-BE49-F238E27FC236}">
                <a16:creationId xmlns:a16="http://schemas.microsoft.com/office/drawing/2014/main" id="{FB32F7F9-E8B4-450A-BF1C-98AC8B8E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66" y="2523873"/>
            <a:ext cx="2995270" cy="1065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F6BC46-CEE1-45CD-81EB-7E2C9D018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08" y="3835238"/>
            <a:ext cx="3250187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Direxion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Daily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Semiconductor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Bull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3X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(SOXL)는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반도체 섹터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3배 레버리지로 추적하는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상장지수펀드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(ETF)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SOXL은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투자자에게 반도체 섹터의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일일 성과를 3배로 증폭시킨 결과를 제공하는 것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목표로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 전략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SOXL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단기적으로 반도체 섹터의 성장을 기대하는 투자자들에게 적합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타이밍을 맞추는 것이 중요하며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반도체 섹터에 대한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깊은 이해와 빠른 대응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필요함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B4CCA49-4F15-4095-A266-9157E14CC259}"/>
              </a:ext>
            </a:extLst>
          </p:cNvPr>
          <p:cNvSpPr/>
          <p:nvPr/>
        </p:nvSpPr>
        <p:spPr>
          <a:xfrm>
            <a:off x="3817335" y="5935154"/>
            <a:ext cx="3040665" cy="625552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629CDE2-98AA-45A5-B771-21F9E7AD9B34}"/>
              </a:ext>
            </a:extLst>
          </p:cNvPr>
          <p:cNvSpPr txBox="1"/>
          <p:nvPr/>
        </p:nvSpPr>
        <p:spPr>
          <a:xfrm>
            <a:off x="4154247" y="6045644"/>
            <a:ext cx="2681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SOXL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30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항목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구성되어 있고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Proportion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가장 높은 항목은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NVDA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임을 확인</a:t>
            </a:r>
          </a:p>
        </p:txBody>
      </p:sp>
      <p:pic>
        <p:nvPicPr>
          <p:cNvPr id="68" name="그래픽 148">
            <a:extLst>
              <a:ext uri="{FF2B5EF4-FFF2-40B4-BE49-F238E27FC236}">
                <a16:creationId xmlns:a16="http://schemas.microsoft.com/office/drawing/2014/main" id="{74273D25-B3BE-4913-BCCA-7B1EC9E3C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9987" y="6154031"/>
            <a:ext cx="178969" cy="220712"/>
          </a:xfrm>
          <a:prstGeom prst="rect">
            <a:avLst/>
          </a:prstGeom>
        </p:spPr>
      </p:pic>
      <p:pic>
        <p:nvPicPr>
          <p:cNvPr id="1028" name="Picture 4" descr="해외마케팅] 레딧 Reddit 마케팅은 어떻게 할까?">
            <a:extLst>
              <a:ext uri="{FF2B5EF4-FFF2-40B4-BE49-F238E27FC236}">
                <a16:creationId xmlns:a16="http://schemas.microsoft.com/office/drawing/2014/main" id="{F327940E-A98A-4371-A57E-38897AC2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055" y="2541939"/>
            <a:ext cx="1308688" cy="8178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 Store에서 제공하는 Investing.com: 해외주식,경제뉴스,포트폴리오">
            <a:extLst>
              <a:ext uri="{FF2B5EF4-FFF2-40B4-BE49-F238E27FC236}">
                <a16:creationId xmlns:a16="http://schemas.microsoft.com/office/drawing/2014/main" id="{CC263706-1AC0-459D-B226-CC716BC73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5" t="14832" r="31174" b="14836"/>
          <a:stretch/>
        </p:blipFill>
        <p:spPr bwMode="auto">
          <a:xfrm>
            <a:off x="9118506" y="2541939"/>
            <a:ext cx="849566" cy="8359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블라인드 | 주식·투자: 네이버 모바일 차트 개편 굳이니 써보셈">
            <a:extLst>
              <a:ext uri="{FF2B5EF4-FFF2-40B4-BE49-F238E27FC236}">
                <a16:creationId xmlns:a16="http://schemas.microsoft.com/office/drawing/2014/main" id="{18C5CC30-939E-4E4C-BC5F-6752B99B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t="32128" r="7055" b="32598"/>
          <a:stretch/>
        </p:blipFill>
        <p:spPr bwMode="auto">
          <a:xfrm>
            <a:off x="7927923" y="3559237"/>
            <a:ext cx="1508585" cy="6477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3BEF05B-1B41-4697-A20D-B308F6DB04B9}"/>
              </a:ext>
            </a:extLst>
          </p:cNvPr>
          <p:cNvSpPr txBox="1"/>
          <p:nvPr/>
        </p:nvSpPr>
        <p:spPr>
          <a:xfrm>
            <a:off x="7183510" y="4318042"/>
            <a:ext cx="3094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reddit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</a:t>
            </a:r>
            <a:r>
              <a:rPr lang="en-US" altLang="ko-KR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gamestop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사례를 통해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미디어가 어떻게 주가에 영향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미칠 수 있는지 보여주는 대표적인 커뮤니티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investing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글로벌 경제 동향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주식시장의 변화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빠르게 파악할 수 있는 커뮤니티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 주식 시장의 동향과 투자 정보를 빠르게 얻을 수 있는 </a:t>
            </a:r>
            <a:r>
              <a:rPr lang="ko-KR" altLang="en-US" sz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국내에서 가장 활발한 주식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커뮤니티</a:t>
            </a:r>
          </a:p>
        </p:txBody>
      </p:sp>
    </p:spTree>
    <p:extLst>
      <p:ext uri="{BB962C8B-B14F-4D97-AF65-F5344CB8AC3E}">
        <p14:creationId xmlns:p14="http://schemas.microsoft.com/office/powerpoint/2010/main" val="424391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69">
            <a:extLst>
              <a:ext uri="{FF2B5EF4-FFF2-40B4-BE49-F238E27FC236}">
                <a16:creationId xmlns:a16="http://schemas.microsoft.com/office/drawing/2014/main" id="{9B49B53B-39EE-42A3-BA0A-002EBDD12206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D6CF1-A984-4F61-B442-28E6B04F8851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19" name="양쪽 모서리가 둥근 사각형 2">
              <a:extLst>
                <a:ext uri="{FF2B5EF4-FFF2-40B4-BE49-F238E27FC236}">
                  <a16:creationId xmlns:a16="http://schemas.microsoft.com/office/drawing/2014/main" id="{70A3A8DE-7754-417B-82C4-F3EA8F929AB9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0" name="양쪽 모서리가 둥근 사각형 2">
              <a:extLst>
                <a:ext uri="{FF2B5EF4-FFF2-40B4-BE49-F238E27FC236}">
                  <a16:creationId xmlns:a16="http://schemas.microsoft.com/office/drawing/2014/main" id="{038D4A5B-62C0-4F92-B22C-8E85539D46F9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400" kern="0" spc="-5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Raddit</a:t>
              </a:r>
              <a:endParaRPr kumimoji="1" lang="ko-KR" altLang="en-US" sz="1400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50B8E02-A649-DA0D-31E8-87B9ACDA1D97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85C38-50F0-DBE2-88E3-1D7EF42FF818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크롤링을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활용한 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3" name="모서리가 둥근 직사각형 130">
            <a:extLst>
              <a:ext uri="{FF2B5EF4-FFF2-40B4-BE49-F238E27FC236}">
                <a16:creationId xmlns:a16="http://schemas.microsoft.com/office/drawing/2014/main" id="{3CB4BB8A-9E00-437D-8E2B-87FA4806C2E4}"/>
              </a:ext>
            </a:extLst>
          </p:cNvPr>
          <p:cNvSpPr/>
          <p:nvPr/>
        </p:nvSpPr>
        <p:spPr>
          <a:xfrm rot="5400000">
            <a:off x="1696025" y="909503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24" name="Text Box 320">
            <a:extLst>
              <a:ext uri="{FF2B5EF4-FFF2-40B4-BE49-F238E27FC236}">
                <a16:creationId xmlns:a16="http://schemas.microsoft.com/office/drawing/2014/main" id="{F86121CD-72B9-4018-BDC4-B21B23D6A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515" y="2117895"/>
            <a:ext cx="138178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 과정</a:t>
            </a:r>
            <a:endParaRPr lang="ko-KR" altLang="en-US" sz="1400" b="1" i="0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3B1F546-4329-4C41-AE35-95B0CD67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853" y="2462484"/>
            <a:ext cx="2952647" cy="1293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B0E4CC0A-D3A9-4285-B31B-13FEF5B8C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9" b="39384"/>
          <a:stretch/>
        </p:blipFill>
        <p:spPr>
          <a:xfrm>
            <a:off x="6968066" y="5087465"/>
            <a:ext cx="2952648" cy="1200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사각형: 둥근 모서리 69">
            <a:extLst>
              <a:ext uri="{FF2B5EF4-FFF2-40B4-BE49-F238E27FC236}">
                <a16:creationId xmlns:a16="http://schemas.microsoft.com/office/drawing/2014/main" id="{01CC93E9-AA4E-44DB-8587-AAE466FF07A6}"/>
              </a:ext>
            </a:extLst>
          </p:cNvPr>
          <p:cNvSpPr/>
          <p:nvPr/>
        </p:nvSpPr>
        <p:spPr>
          <a:xfrm>
            <a:off x="545794" y="2472410"/>
            <a:ext cx="2562304" cy="39697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83A73E2-6018-4855-8B56-20197CD2C016}"/>
              </a:ext>
            </a:extLst>
          </p:cNvPr>
          <p:cNvSpPr/>
          <p:nvPr/>
        </p:nvSpPr>
        <p:spPr>
          <a:xfrm>
            <a:off x="3326359" y="2173674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AFF8546-F80C-4601-983E-CFB718031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080" y="3868263"/>
            <a:ext cx="2952648" cy="24195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3B685CA3-ADB5-4437-958E-3B2A29653385}"/>
              </a:ext>
            </a:extLst>
          </p:cNvPr>
          <p:cNvSpPr/>
          <p:nvPr/>
        </p:nvSpPr>
        <p:spPr>
          <a:xfrm>
            <a:off x="3307866" y="3629270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E138B67-EA7E-4B97-9967-C1820127F2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468"/>
          <a:stretch/>
        </p:blipFill>
        <p:spPr>
          <a:xfrm>
            <a:off x="6972736" y="2416083"/>
            <a:ext cx="2947978" cy="858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8A8FE01-9661-4EED-BF7D-DB5340C17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8067" y="3549473"/>
            <a:ext cx="2952647" cy="1200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85F7AF26-1BB3-43D5-ABDA-A565A101676B}"/>
              </a:ext>
            </a:extLst>
          </p:cNvPr>
          <p:cNvSpPr/>
          <p:nvPr/>
        </p:nvSpPr>
        <p:spPr>
          <a:xfrm>
            <a:off x="6826242" y="2117895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D310410-5183-4738-8CCD-45113FF82DD8}"/>
              </a:ext>
            </a:extLst>
          </p:cNvPr>
          <p:cNvSpPr/>
          <p:nvPr/>
        </p:nvSpPr>
        <p:spPr>
          <a:xfrm>
            <a:off x="6830740" y="3285933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5EC561A-38DD-4237-B56D-9F4E0728402B}"/>
              </a:ext>
            </a:extLst>
          </p:cNvPr>
          <p:cNvSpPr/>
          <p:nvPr/>
        </p:nvSpPr>
        <p:spPr>
          <a:xfrm>
            <a:off x="6855152" y="4816620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6D932D-B3A9-46E1-9304-A83C489F3C00}"/>
              </a:ext>
            </a:extLst>
          </p:cNvPr>
          <p:cNvSpPr/>
          <p:nvPr/>
        </p:nvSpPr>
        <p:spPr>
          <a:xfrm>
            <a:off x="736146" y="2668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59F8FB3-3D5D-41F3-861A-CE4DA09A9E56}"/>
              </a:ext>
            </a:extLst>
          </p:cNvPr>
          <p:cNvSpPr/>
          <p:nvPr/>
        </p:nvSpPr>
        <p:spPr>
          <a:xfrm>
            <a:off x="736145" y="3450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9C5E2F8-3B52-4350-8FBE-4BCFD11497F2}"/>
              </a:ext>
            </a:extLst>
          </p:cNvPr>
          <p:cNvSpPr/>
          <p:nvPr/>
        </p:nvSpPr>
        <p:spPr>
          <a:xfrm>
            <a:off x="736145" y="4232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5E0278-9AAB-4E28-AE76-471495B2B959}"/>
              </a:ext>
            </a:extLst>
          </p:cNvPr>
          <p:cNvSpPr/>
          <p:nvPr/>
        </p:nvSpPr>
        <p:spPr>
          <a:xfrm>
            <a:off x="736145" y="5014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447BA17-04FF-46F2-9874-4304829160B5}"/>
              </a:ext>
            </a:extLst>
          </p:cNvPr>
          <p:cNvSpPr/>
          <p:nvPr/>
        </p:nvSpPr>
        <p:spPr>
          <a:xfrm>
            <a:off x="736145" y="5796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F41E27-1E57-4FD1-A223-D56E55AEED01}"/>
              </a:ext>
            </a:extLst>
          </p:cNvPr>
          <p:cNvSpPr txBox="1"/>
          <p:nvPr/>
        </p:nvSpPr>
        <p:spPr>
          <a:xfrm>
            <a:off x="1166298" y="268592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페이지 열기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85E51-B6F8-4877-B1C0-2ECCC69B0A85}"/>
              </a:ext>
            </a:extLst>
          </p:cNvPr>
          <p:cNvSpPr txBox="1"/>
          <p:nvPr/>
        </p:nvSpPr>
        <p:spPr>
          <a:xfrm>
            <a:off x="1163668" y="3467921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버튼 클릭하기</a:t>
            </a:r>
            <a:r>
              <a:rPr kumimoji="1" lang="en-US" altLang="ko-KR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(XPath)</a:t>
            </a:r>
            <a:endParaRPr kumimoji="1" lang="ko-KR" altLang="en-US" sz="1400" b="1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a typeface="KoPub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FE27F-0483-4BC4-9325-154F6439C6EB}"/>
              </a:ext>
            </a:extLst>
          </p:cNvPr>
          <p:cNvSpPr txBox="1"/>
          <p:nvPr/>
        </p:nvSpPr>
        <p:spPr>
          <a:xfrm>
            <a:off x="1163668" y="4249921"/>
            <a:ext cx="1880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시간 데이터 가져오기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CB7980-BEC0-4663-A699-3ACA4961C9EA}"/>
              </a:ext>
            </a:extLst>
          </p:cNvPr>
          <p:cNvSpPr txBox="1"/>
          <p:nvPr/>
        </p:nvSpPr>
        <p:spPr>
          <a:xfrm>
            <a:off x="1163667" y="5031921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헤드라인 가져오기</a:t>
            </a:r>
            <a:endParaRPr kumimoji="1" lang="ko-KR" altLang="en-US" sz="1400" b="1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ea typeface="KoPub돋움체 Medium" panose="000006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73E5A4-3B16-4C28-B342-FD9254176F3B}"/>
              </a:ext>
            </a:extLst>
          </p:cNvPr>
          <p:cNvSpPr txBox="1"/>
          <p:nvPr/>
        </p:nvSpPr>
        <p:spPr>
          <a:xfrm>
            <a:off x="1163667" y="5813921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데이터 만들기</a:t>
            </a:r>
          </a:p>
        </p:txBody>
      </p:sp>
    </p:spTree>
    <p:extLst>
      <p:ext uri="{BB962C8B-B14F-4D97-AF65-F5344CB8AC3E}">
        <p14:creationId xmlns:p14="http://schemas.microsoft.com/office/powerpoint/2010/main" val="359467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D6CF1-A984-4F61-B442-28E6B04F8851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19" name="양쪽 모서리가 둥근 사각형 2">
              <a:extLst>
                <a:ext uri="{FF2B5EF4-FFF2-40B4-BE49-F238E27FC236}">
                  <a16:creationId xmlns:a16="http://schemas.microsoft.com/office/drawing/2014/main" id="{70A3A8DE-7754-417B-82C4-F3EA8F929AB9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0" name="양쪽 모서리가 둥근 사각형 2">
              <a:extLst>
                <a:ext uri="{FF2B5EF4-FFF2-40B4-BE49-F238E27FC236}">
                  <a16:creationId xmlns:a16="http://schemas.microsoft.com/office/drawing/2014/main" id="{038D4A5B-62C0-4F92-B22C-8E85539D46F9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36625" latinLnBrk="1">
                <a:buClr>
                  <a:srgbClr val="00549E"/>
                </a:buClr>
                <a:defRPr/>
              </a:pP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Investing</a:t>
              </a:r>
              <a:endParaRPr kumimoji="1" lang="ko-KR" altLang="en-US" sz="1400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1" name="사각형: 둥근 모서리 69">
            <a:extLst>
              <a:ext uri="{FF2B5EF4-FFF2-40B4-BE49-F238E27FC236}">
                <a16:creationId xmlns:a16="http://schemas.microsoft.com/office/drawing/2014/main" id="{61A8704F-6A5E-4697-86A3-922165B1C8B4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크롤링을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활용한 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3" name="모서리가 둥근 직사각형 130">
            <a:extLst>
              <a:ext uri="{FF2B5EF4-FFF2-40B4-BE49-F238E27FC236}">
                <a16:creationId xmlns:a16="http://schemas.microsoft.com/office/drawing/2014/main" id="{FC991985-DA34-480A-A846-013E8D8D41F0}"/>
              </a:ext>
            </a:extLst>
          </p:cNvPr>
          <p:cNvSpPr/>
          <p:nvPr/>
        </p:nvSpPr>
        <p:spPr>
          <a:xfrm rot="5400000">
            <a:off x="1696025" y="909503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24" name="Text Box 320">
            <a:extLst>
              <a:ext uri="{FF2B5EF4-FFF2-40B4-BE49-F238E27FC236}">
                <a16:creationId xmlns:a16="http://schemas.microsoft.com/office/drawing/2014/main" id="{8491BEDC-C85D-48AE-9678-F3331B83E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515" y="2117895"/>
            <a:ext cx="138178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 과정</a:t>
            </a:r>
            <a:endParaRPr lang="ko-KR" altLang="en-US" sz="1400" b="1" i="0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사각형: 둥근 모서리 69">
            <a:extLst>
              <a:ext uri="{FF2B5EF4-FFF2-40B4-BE49-F238E27FC236}">
                <a16:creationId xmlns:a16="http://schemas.microsoft.com/office/drawing/2014/main" id="{365537C1-17F0-4CA0-890A-C3D07542C379}"/>
              </a:ext>
            </a:extLst>
          </p:cNvPr>
          <p:cNvSpPr/>
          <p:nvPr/>
        </p:nvSpPr>
        <p:spPr>
          <a:xfrm>
            <a:off x="545794" y="2472410"/>
            <a:ext cx="2562304" cy="39697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2908352-6FCF-40A1-A433-A8B73B924F46}"/>
              </a:ext>
            </a:extLst>
          </p:cNvPr>
          <p:cNvSpPr/>
          <p:nvPr/>
        </p:nvSpPr>
        <p:spPr>
          <a:xfrm>
            <a:off x="736146" y="266814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F342FC-547F-4094-B826-D36D153587E3}"/>
              </a:ext>
            </a:extLst>
          </p:cNvPr>
          <p:cNvSpPr txBox="1"/>
          <p:nvPr/>
        </p:nvSpPr>
        <p:spPr>
          <a:xfrm>
            <a:off x="1166298" y="268592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rPr>
              <a:t>페이지 열기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3F542E-D216-47F5-9407-497F94B30885}"/>
              </a:ext>
            </a:extLst>
          </p:cNvPr>
          <p:cNvGrpSpPr/>
          <p:nvPr/>
        </p:nvGrpSpPr>
        <p:grpSpPr>
          <a:xfrm>
            <a:off x="736145" y="3919342"/>
            <a:ext cx="1769557" cy="343337"/>
            <a:chOff x="736145" y="4232142"/>
            <a:chExt cx="1769557" cy="34333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7E992F1-0AE7-425B-A684-8BB852D5E34C}"/>
                </a:ext>
              </a:extLst>
            </p:cNvPr>
            <p:cNvSpPr/>
            <p:nvPr/>
          </p:nvSpPr>
          <p:spPr>
            <a:xfrm>
              <a:off x="736145" y="4232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8A370F-51F3-44CF-A94D-914C0D4802E7}"/>
                </a:ext>
              </a:extLst>
            </p:cNvPr>
            <p:cNvSpPr txBox="1"/>
            <p:nvPr/>
          </p:nvSpPr>
          <p:spPr>
            <a:xfrm>
              <a:off x="1163668" y="4249921"/>
              <a:ext cx="1342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날짜 형식 처리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BEFE83-EB6F-4EE4-981A-9C8C08313552}"/>
              </a:ext>
            </a:extLst>
          </p:cNvPr>
          <p:cNvGrpSpPr/>
          <p:nvPr/>
        </p:nvGrpSpPr>
        <p:grpSpPr>
          <a:xfrm>
            <a:off x="736145" y="4544942"/>
            <a:ext cx="1370409" cy="343337"/>
            <a:chOff x="736145" y="4771211"/>
            <a:chExt cx="1370409" cy="34333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9A3148-B46C-46A5-9624-4D8354641272}"/>
                </a:ext>
              </a:extLst>
            </p:cNvPr>
            <p:cNvSpPr/>
            <p:nvPr/>
          </p:nvSpPr>
          <p:spPr>
            <a:xfrm>
              <a:off x="736145" y="4771211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0D410D-EAD3-4A7C-95E0-BD3B80A6B5CA}"/>
                </a:ext>
              </a:extLst>
            </p:cNvPr>
            <p:cNvSpPr txBox="1"/>
            <p:nvPr/>
          </p:nvSpPr>
          <p:spPr>
            <a:xfrm>
              <a:off x="1163667" y="4788990"/>
              <a:ext cx="942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댓글 수집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DC1B9F1-19F3-4895-8A4B-12653403CC18}"/>
              </a:ext>
            </a:extLst>
          </p:cNvPr>
          <p:cNvGrpSpPr/>
          <p:nvPr/>
        </p:nvGrpSpPr>
        <p:grpSpPr>
          <a:xfrm>
            <a:off x="736145" y="5796142"/>
            <a:ext cx="1729481" cy="343337"/>
            <a:chOff x="736145" y="5796142"/>
            <a:chExt cx="1729481" cy="343337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C04DE1C5-F4A0-495A-91B8-AC3D1E5CCB79}"/>
                </a:ext>
              </a:extLst>
            </p:cNvPr>
            <p:cNvSpPr/>
            <p:nvPr/>
          </p:nvSpPr>
          <p:spPr>
            <a:xfrm>
              <a:off x="736145" y="5796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47E5CE-9D5D-4E28-BD58-F80537E6E634}"/>
                </a:ext>
              </a:extLst>
            </p:cNvPr>
            <p:cNvSpPr txBox="1"/>
            <p:nvPr/>
          </p:nvSpPr>
          <p:spPr>
            <a:xfrm>
              <a:off x="1163667" y="5813921"/>
              <a:ext cx="13019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데이터 만들기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E303D7-1E30-422E-8645-6F22687E2DB1}"/>
              </a:ext>
            </a:extLst>
          </p:cNvPr>
          <p:cNvGrpSpPr/>
          <p:nvPr/>
        </p:nvGrpSpPr>
        <p:grpSpPr>
          <a:xfrm>
            <a:off x="736145" y="3293742"/>
            <a:ext cx="2284121" cy="343337"/>
            <a:chOff x="736145" y="3450142"/>
            <a:chExt cx="2284121" cy="34333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66AED8-497C-47DE-814B-8868807B601A}"/>
                </a:ext>
              </a:extLst>
            </p:cNvPr>
            <p:cNvSpPr/>
            <p:nvPr/>
          </p:nvSpPr>
          <p:spPr>
            <a:xfrm>
              <a:off x="736145" y="3450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B265D4-AB72-45A3-AD7E-88BBA6BF5815}"/>
                </a:ext>
              </a:extLst>
            </p:cNvPr>
            <p:cNvSpPr txBox="1"/>
            <p:nvPr/>
          </p:nvSpPr>
          <p:spPr>
            <a:xfrm>
              <a:off x="1163668" y="3467921"/>
              <a:ext cx="1856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버튼 클릭하기</a:t>
              </a:r>
              <a:r>
                <a:rPr kumimoji="1" lang="en-US" altLang="ko-KR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(XPath)</a:t>
              </a:r>
              <a:endPara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DC27276-7B2C-432E-8401-B1ADEA336377}"/>
              </a:ext>
            </a:extLst>
          </p:cNvPr>
          <p:cNvGrpSpPr/>
          <p:nvPr/>
        </p:nvGrpSpPr>
        <p:grpSpPr>
          <a:xfrm>
            <a:off x="736145" y="5170542"/>
            <a:ext cx="1809632" cy="343337"/>
            <a:chOff x="736145" y="5274854"/>
            <a:chExt cx="1809632" cy="343337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1D62D86-BE18-47F6-82C5-88942C63B780}"/>
                </a:ext>
              </a:extLst>
            </p:cNvPr>
            <p:cNvSpPr/>
            <p:nvPr/>
          </p:nvSpPr>
          <p:spPr>
            <a:xfrm>
              <a:off x="736145" y="5274854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FC2AE7-4BDB-4CD5-8C7E-9447D85638C3}"/>
                </a:ext>
              </a:extLst>
            </p:cNvPr>
            <p:cNvSpPr txBox="1"/>
            <p:nvPr/>
          </p:nvSpPr>
          <p:spPr>
            <a:xfrm>
              <a:off x="1163667" y="5292633"/>
              <a:ext cx="13821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기사 수집 반복</a:t>
              </a: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4705F974-7736-4EF0-8556-C6F2E9E44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782"/>
          <a:stretch/>
        </p:blipFill>
        <p:spPr>
          <a:xfrm>
            <a:off x="6817218" y="2180129"/>
            <a:ext cx="3024967" cy="1215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8A457EC8-CDC0-4F93-8CA7-2D6F38A2CD24}"/>
              </a:ext>
            </a:extLst>
          </p:cNvPr>
          <p:cNvSpPr/>
          <p:nvPr/>
        </p:nvSpPr>
        <p:spPr>
          <a:xfrm>
            <a:off x="6648960" y="1954583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37AB8B0-3FA7-4AA7-BC24-491A85383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172" y="3504023"/>
            <a:ext cx="3024967" cy="1824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4ED2948D-8A18-43AB-9DDA-C83CC9719611}"/>
              </a:ext>
            </a:extLst>
          </p:cNvPr>
          <p:cNvSpPr/>
          <p:nvPr/>
        </p:nvSpPr>
        <p:spPr>
          <a:xfrm>
            <a:off x="6648959" y="3295814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638B4B7C-EFF7-42C0-B302-8BABB7760E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858"/>
          <a:stretch/>
        </p:blipFill>
        <p:spPr>
          <a:xfrm>
            <a:off x="6817219" y="5457570"/>
            <a:ext cx="3005178" cy="1370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타원 60">
            <a:extLst>
              <a:ext uri="{FF2B5EF4-FFF2-40B4-BE49-F238E27FC236}">
                <a16:creationId xmlns:a16="http://schemas.microsoft.com/office/drawing/2014/main" id="{DBE08390-383B-4DA3-AD4B-A6675434A395}"/>
              </a:ext>
            </a:extLst>
          </p:cNvPr>
          <p:cNvSpPr/>
          <p:nvPr/>
        </p:nvSpPr>
        <p:spPr>
          <a:xfrm>
            <a:off x="6682757" y="5220279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404534-44B2-4BED-A0F3-FBF7D78478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26508"/>
          <a:stretch/>
        </p:blipFill>
        <p:spPr>
          <a:xfrm>
            <a:off x="3408720" y="2539542"/>
            <a:ext cx="2956962" cy="805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A5CE022D-44F2-46D6-A0ED-D9913CC19995}"/>
              </a:ext>
            </a:extLst>
          </p:cNvPr>
          <p:cNvSpPr/>
          <p:nvPr/>
        </p:nvSpPr>
        <p:spPr>
          <a:xfrm>
            <a:off x="3295459" y="2272105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562EDB8-C12C-4B1D-91E9-2161A9F8B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1552" y="5476235"/>
            <a:ext cx="2941865" cy="777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4ACB13-CAC0-4638-8F25-2C49D8A0AE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8720" y="3461324"/>
            <a:ext cx="2956962" cy="1753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8FE9B284-C473-4E5E-AE0A-E0F70232686B}"/>
              </a:ext>
            </a:extLst>
          </p:cNvPr>
          <p:cNvSpPr/>
          <p:nvPr/>
        </p:nvSpPr>
        <p:spPr>
          <a:xfrm>
            <a:off x="3288503" y="3196198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35386-9E0B-4A4D-9608-FC34DF3C00D7}"/>
              </a:ext>
            </a:extLst>
          </p:cNvPr>
          <p:cNvSpPr/>
          <p:nvPr/>
        </p:nvSpPr>
        <p:spPr>
          <a:xfrm>
            <a:off x="3288503" y="5197075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B61145C5-E1F4-42A9-AC33-9D443AC77EB2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B2BC0-A574-4B0D-A8B4-D02F80DC3CAF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3650824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D6CF1-A984-4F61-B442-28E6B04F8851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19" name="양쪽 모서리가 둥근 사각형 2">
              <a:extLst>
                <a:ext uri="{FF2B5EF4-FFF2-40B4-BE49-F238E27FC236}">
                  <a16:creationId xmlns:a16="http://schemas.microsoft.com/office/drawing/2014/main" id="{70A3A8DE-7754-417B-82C4-F3EA8F929AB9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0" name="양쪽 모서리가 둥근 사각형 2">
              <a:extLst>
                <a:ext uri="{FF2B5EF4-FFF2-40B4-BE49-F238E27FC236}">
                  <a16:creationId xmlns:a16="http://schemas.microsoft.com/office/drawing/2014/main" id="{038D4A5B-62C0-4F92-B22C-8E85539D46F9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defTabSz="936625" latinLnBrk="1">
                <a:buClr>
                  <a:srgbClr val="00549E"/>
                </a:buClr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네이버 주식 </a:t>
              </a:r>
              <a:r>
                <a:rPr kumimoji="1" lang="ko-KR" altLang="en-US" sz="1400" kern="0" spc="-50" dirty="0" err="1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토론방</a:t>
              </a:r>
              <a:endParaRPr kumimoji="1" lang="ko-KR" altLang="en-US" sz="1400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1" name="사각형: 둥근 모서리 69">
            <a:extLst>
              <a:ext uri="{FF2B5EF4-FFF2-40B4-BE49-F238E27FC236}">
                <a16:creationId xmlns:a16="http://schemas.microsoft.com/office/drawing/2014/main" id="{61A8704F-6A5E-4697-86A3-922165B1C8B4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크롤링을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활용한 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(3)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3" name="모서리가 둥근 직사각형 130">
            <a:extLst>
              <a:ext uri="{FF2B5EF4-FFF2-40B4-BE49-F238E27FC236}">
                <a16:creationId xmlns:a16="http://schemas.microsoft.com/office/drawing/2014/main" id="{FC991985-DA34-480A-A846-013E8D8D41F0}"/>
              </a:ext>
            </a:extLst>
          </p:cNvPr>
          <p:cNvSpPr/>
          <p:nvPr/>
        </p:nvSpPr>
        <p:spPr>
          <a:xfrm rot="5400000">
            <a:off x="1696025" y="909503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24" name="Text Box 320">
            <a:extLst>
              <a:ext uri="{FF2B5EF4-FFF2-40B4-BE49-F238E27FC236}">
                <a16:creationId xmlns:a16="http://schemas.microsoft.com/office/drawing/2014/main" id="{8491BEDC-C85D-48AE-9678-F3331B83E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515" y="2117895"/>
            <a:ext cx="138178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 과정</a:t>
            </a:r>
            <a:endParaRPr lang="ko-KR" altLang="en-US" sz="1400" b="1" i="0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0" name="사각형: 둥근 모서리 69">
            <a:extLst>
              <a:ext uri="{FF2B5EF4-FFF2-40B4-BE49-F238E27FC236}">
                <a16:creationId xmlns:a16="http://schemas.microsoft.com/office/drawing/2014/main" id="{365537C1-17F0-4CA0-890A-C3D07542C379}"/>
              </a:ext>
            </a:extLst>
          </p:cNvPr>
          <p:cNvSpPr/>
          <p:nvPr/>
        </p:nvSpPr>
        <p:spPr>
          <a:xfrm>
            <a:off x="545794" y="2472410"/>
            <a:ext cx="2562304" cy="39697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0597C99-8046-422E-93B2-F8970B567FF7}"/>
              </a:ext>
            </a:extLst>
          </p:cNvPr>
          <p:cNvGrpSpPr/>
          <p:nvPr/>
        </p:nvGrpSpPr>
        <p:grpSpPr>
          <a:xfrm>
            <a:off x="736146" y="2833685"/>
            <a:ext cx="2131259" cy="343337"/>
            <a:chOff x="736146" y="2668142"/>
            <a:chExt cx="2131259" cy="343337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2908352-6FCF-40A1-A433-A8B73B924F46}"/>
                </a:ext>
              </a:extLst>
            </p:cNvPr>
            <p:cNvSpPr/>
            <p:nvPr/>
          </p:nvSpPr>
          <p:spPr>
            <a:xfrm>
              <a:off x="736146" y="2668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F342FC-547F-4094-B826-D36D153587E3}"/>
                </a:ext>
              </a:extLst>
            </p:cNvPr>
            <p:cNvSpPr txBox="1"/>
            <p:nvPr/>
          </p:nvSpPr>
          <p:spPr>
            <a:xfrm>
              <a:off x="1166298" y="2685921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네이버 주식 </a:t>
              </a:r>
              <a:r>
                <a:rPr kumimoji="1" lang="ko-KR" altLang="en-US" sz="1400" b="1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토론방</a:t>
              </a:r>
              <a:endParaRPr kumimoji="1" lang="ko-KR" altLang="en-US" sz="14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ea typeface="KoPub돋움체 Medium" panose="00000600000000000000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3F542E-D216-47F5-9407-497F94B30885}"/>
              </a:ext>
            </a:extLst>
          </p:cNvPr>
          <p:cNvGrpSpPr/>
          <p:nvPr/>
        </p:nvGrpSpPr>
        <p:grpSpPr>
          <a:xfrm>
            <a:off x="736145" y="4673461"/>
            <a:ext cx="1396058" cy="343337"/>
            <a:chOff x="736145" y="4232142"/>
            <a:chExt cx="1396058" cy="34333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7E992F1-0AE7-425B-A684-8BB852D5E34C}"/>
                </a:ext>
              </a:extLst>
            </p:cNvPr>
            <p:cNvSpPr/>
            <p:nvPr/>
          </p:nvSpPr>
          <p:spPr>
            <a:xfrm>
              <a:off x="736145" y="4232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8A370F-51F3-44CF-A94D-914C0D4802E7}"/>
                </a:ext>
              </a:extLst>
            </p:cNvPr>
            <p:cNvSpPr txBox="1"/>
            <p:nvPr/>
          </p:nvSpPr>
          <p:spPr>
            <a:xfrm>
              <a:off x="1163668" y="4249921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Listly</a:t>
              </a:r>
              <a:r>
                <a:rPr kumimoji="1" lang="en-US" altLang="ko-KR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 </a:t>
              </a:r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활용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6BEFE83-EB6F-4EE4-981A-9C8C08313552}"/>
              </a:ext>
            </a:extLst>
          </p:cNvPr>
          <p:cNvGrpSpPr/>
          <p:nvPr/>
        </p:nvGrpSpPr>
        <p:grpSpPr>
          <a:xfrm>
            <a:off x="736145" y="5593349"/>
            <a:ext cx="1909018" cy="343337"/>
            <a:chOff x="736145" y="4771211"/>
            <a:chExt cx="1909018" cy="343337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9A3148-B46C-46A5-9624-4D8354641272}"/>
                </a:ext>
              </a:extLst>
            </p:cNvPr>
            <p:cNvSpPr/>
            <p:nvPr/>
          </p:nvSpPr>
          <p:spPr>
            <a:xfrm>
              <a:off x="736145" y="4771211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0D410D-EAD3-4A7C-95E0-BD3B80A6B5CA}"/>
                </a:ext>
              </a:extLst>
            </p:cNvPr>
            <p:cNvSpPr txBox="1"/>
            <p:nvPr/>
          </p:nvSpPr>
          <p:spPr>
            <a:xfrm>
              <a:off x="1163667" y="4788990"/>
              <a:ext cx="1481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데이터 다운받기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E303D7-1E30-422E-8645-6F22687E2DB1}"/>
              </a:ext>
            </a:extLst>
          </p:cNvPr>
          <p:cNvGrpSpPr/>
          <p:nvPr/>
        </p:nvGrpSpPr>
        <p:grpSpPr>
          <a:xfrm>
            <a:off x="736145" y="3753573"/>
            <a:ext cx="1769557" cy="343337"/>
            <a:chOff x="736145" y="3450142"/>
            <a:chExt cx="1769557" cy="343337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66AED8-497C-47DE-814B-8868807B601A}"/>
                </a:ext>
              </a:extLst>
            </p:cNvPr>
            <p:cNvSpPr/>
            <p:nvPr/>
          </p:nvSpPr>
          <p:spPr>
            <a:xfrm>
              <a:off x="736145" y="3450142"/>
              <a:ext cx="350427" cy="34333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B265D4-AB72-45A3-AD7E-88BBA6BF5815}"/>
                </a:ext>
              </a:extLst>
            </p:cNvPr>
            <p:cNvSpPr txBox="1"/>
            <p:nvPr/>
          </p:nvSpPr>
          <p:spPr>
            <a:xfrm>
              <a:off x="1163668" y="3467921"/>
              <a:ext cx="13420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00000"/>
                  </a:solidFill>
                  <a:ea typeface="KoPub돋움체 Medium" panose="00000600000000000000" pitchFamily="2" charset="-127"/>
                </a:rPr>
                <a:t>주주 글만 활용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D01A2DF-1AA1-4202-9C58-3128AA6C6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2" t="4636" r="14734" b="936"/>
          <a:stretch/>
        </p:blipFill>
        <p:spPr>
          <a:xfrm>
            <a:off x="3416707" y="2495961"/>
            <a:ext cx="2943506" cy="3906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A5CE022D-44F2-46D6-A0ED-D9913CC19995}"/>
              </a:ext>
            </a:extLst>
          </p:cNvPr>
          <p:cNvSpPr/>
          <p:nvPr/>
        </p:nvSpPr>
        <p:spPr>
          <a:xfrm>
            <a:off x="3295459" y="2272105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AD552-98C9-4D87-BF21-F00B5785E7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2" t="64420" r="48663"/>
          <a:stretch/>
        </p:blipFill>
        <p:spPr>
          <a:xfrm>
            <a:off x="7045038" y="3757316"/>
            <a:ext cx="2483107" cy="1582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리스틀리(Listly)] Software Engineer 채용 공고 | 원티드">
            <a:extLst>
              <a:ext uri="{FF2B5EF4-FFF2-40B4-BE49-F238E27FC236}">
                <a16:creationId xmlns:a16="http://schemas.microsoft.com/office/drawing/2014/main" id="{B338D450-2145-4A54-9451-726F5494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141" y="4876607"/>
            <a:ext cx="442004" cy="4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D9BA4E-407A-4BF7-818E-89F966509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113" y="2253955"/>
            <a:ext cx="2867570" cy="1324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8A457EC8-CDC0-4F93-8CA7-2D6F38A2CD24}"/>
              </a:ext>
            </a:extLst>
          </p:cNvPr>
          <p:cNvSpPr/>
          <p:nvPr/>
        </p:nvSpPr>
        <p:spPr>
          <a:xfrm>
            <a:off x="6681870" y="2038306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DC847A-EBE2-48B2-95BB-36829EED2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921" y="5371690"/>
            <a:ext cx="3633953" cy="139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4ED2948D-8A18-43AB-9DDA-C83CC9719611}"/>
              </a:ext>
            </a:extLst>
          </p:cNvPr>
          <p:cNvSpPr/>
          <p:nvPr/>
        </p:nvSpPr>
        <p:spPr>
          <a:xfrm>
            <a:off x="6868589" y="3592457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BE08390-383B-4DA3-AD4B-A6675434A395}"/>
              </a:ext>
            </a:extLst>
          </p:cNvPr>
          <p:cNvSpPr/>
          <p:nvPr/>
        </p:nvSpPr>
        <p:spPr>
          <a:xfrm>
            <a:off x="6399646" y="5118584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DBF71009-0E93-4A3C-B234-2A35D507D70E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89C5C5-DE49-4A14-AEED-667CF404C38B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124176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제거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045AF3-13BA-4685-9855-3001EA0A9CB3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27" name="양쪽 모서리가 둥근 사각형 2">
              <a:extLst>
                <a:ext uri="{FF2B5EF4-FFF2-40B4-BE49-F238E27FC236}">
                  <a16:creationId xmlns:a16="http://schemas.microsoft.com/office/drawing/2014/main" id="{82F007DD-56A0-4D9E-9441-42C873F9BEB2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8" name="양쪽 모서리가 둥근 사각형 2">
              <a:extLst>
                <a:ext uri="{FF2B5EF4-FFF2-40B4-BE49-F238E27FC236}">
                  <a16:creationId xmlns:a16="http://schemas.microsoft.com/office/drawing/2014/main" id="{4A131B01-38EC-441B-AA54-A75DA55087F1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데이터</a:t>
              </a: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예시</a:t>
              </a: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kumimoji="1" lang="ko-KR" altLang="en-US" sz="1400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29" name="사각형: 둥근 모서리 69">
            <a:extLst>
              <a:ext uri="{FF2B5EF4-FFF2-40B4-BE49-F238E27FC236}">
                <a16:creationId xmlns:a16="http://schemas.microsoft.com/office/drawing/2014/main" id="{1F8C45CB-A8F0-4D56-B71F-6BDF8C6058CA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9EA6216-29D9-412D-8FD9-C2E0CEAD4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829"/>
          <a:stretch/>
        </p:blipFill>
        <p:spPr>
          <a:xfrm>
            <a:off x="1471902" y="2208149"/>
            <a:ext cx="7575560" cy="1015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8308F7C-28F3-45D7-A975-DC30B9DCC9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" t="-339" r="751" b="339"/>
          <a:stretch/>
        </p:blipFill>
        <p:spPr>
          <a:xfrm>
            <a:off x="902865" y="4435635"/>
            <a:ext cx="4416636" cy="1570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6F7A2B3-3E66-4AE5-82D6-82B6372F4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025" y="4409659"/>
            <a:ext cx="4141551" cy="157082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4331721-D896-4ECA-B960-E5678DFF89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00" r="2657" b="90620"/>
          <a:stretch/>
        </p:blipFill>
        <p:spPr>
          <a:xfrm>
            <a:off x="1628709" y="3413961"/>
            <a:ext cx="7261945" cy="933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3D102-C1D7-44D9-9517-BF636C74F42E}"/>
              </a:ext>
            </a:extLst>
          </p:cNvPr>
          <p:cNvSpPr/>
          <p:nvPr/>
        </p:nvSpPr>
        <p:spPr>
          <a:xfrm>
            <a:off x="536960" y="6124569"/>
            <a:ext cx="9454765" cy="540725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B56232-2D0D-4FC6-A700-48AAA0494E52}"/>
              </a:ext>
            </a:extLst>
          </p:cNvPr>
          <p:cNvSpPr/>
          <p:nvPr/>
        </p:nvSpPr>
        <p:spPr>
          <a:xfrm rot="1330733">
            <a:off x="8726764" y="2041659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92533-8840-4875-8B31-9E51E6BA3ECB}"/>
              </a:ext>
            </a:extLst>
          </p:cNvPr>
          <p:cNvSpPr/>
          <p:nvPr/>
        </p:nvSpPr>
        <p:spPr>
          <a:xfrm rot="1330733">
            <a:off x="8458497" y="3328163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5DC7F0-AF4D-4C45-B9C4-13B320E108CD}"/>
              </a:ext>
            </a:extLst>
          </p:cNvPr>
          <p:cNvSpPr/>
          <p:nvPr/>
        </p:nvSpPr>
        <p:spPr>
          <a:xfrm rot="1330733">
            <a:off x="9501577" y="4300195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DC7C41-4BAE-4590-BF7A-07F611C10176}"/>
              </a:ext>
            </a:extLst>
          </p:cNvPr>
          <p:cNvSpPr/>
          <p:nvPr/>
        </p:nvSpPr>
        <p:spPr>
          <a:xfrm rot="1330733">
            <a:off x="4984653" y="4313020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2609B5-1296-407B-B48D-53EFB8B3CF05}"/>
              </a:ext>
            </a:extLst>
          </p:cNvPr>
          <p:cNvSpPr txBox="1"/>
          <p:nvPr/>
        </p:nvSpPr>
        <p:spPr>
          <a:xfrm>
            <a:off x="994083" y="6254111"/>
            <a:ext cx="8913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봇 데이터는 데이터 왜곡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잘못된 비즈니스 인사이트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분석의 복잡성 증가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경험 저하 등 다양한 문제를 초래하기 때문에 반드시 </a:t>
            </a:r>
            <a:r>
              <a:rPr lang="ko-KR" altLang="en-US" sz="1200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제거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해야 함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" name="그래픽 148">
            <a:extLst>
              <a:ext uri="{FF2B5EF4-FFF2-40B4-BE49-F238E27FC236}">
                <a16:creationId xmlns:a16="http://schemas.microsoft.com/office/drawing/2014/main" id="{4A62FDF7-EBA7-4ABF-8F22-EF8F4A4E1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088" y="6265543"/>
            <a:ext cx="209834" cy="258775"/>
          </a:xfrm>
          <a:prstGeom prst="rect">
            <a:avLst/>
          </a:prstGeom>
        </p:spPr>
      </p:pic>
      <p:sp>
        <p:nvSpPr>
          <p:cNvPr id="34" name="제목 1">
            <a:extLst>
              <a:ext uri="{FF2B5EF4-FFF2-40B4-BE49-F238E27FC236}">
                <a16:creationId xmlns:a16="http://schemas.microsoft.com/office/drawing/2014/main" id="{2B69CEC9-B102-4A35-A558-31DB9AAEEC70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09D750-5B1E-4178-94BC-EB4A90BA8B34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2877224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69">
            <a:extLst>
              <a:ext uri="{FF2B5EF4-FFF2-40B4-BE49-F238E27FC236}">
                <a16:creationId xmlns:a16="http://schemas.microsoft.com/office/drawing/2014/main" id="{018C1A76-8884-4120-9122-EBC7BF3AB0BB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제거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045AF3-13BA-4685-9855-3001EA0A9CB3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27" name="양쪽 모서리가 둥근 사각형 2">
              <a:extLst>
                <a:ext uri="{FF2B5EF4-FFF2-40B4-BE49-F238E27FC236}">
                  <a16:creationId xmlns:a16="http://schemas.microsoft.com/office/drawing/2014/main" id="{82F007DD-56A0-4D9E-9441-42C873F9BEB2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8" name="양쪽 모서리가 둥근 사각형 2">
              <a:extLst>
                <a:ext uri="{FF2B5EF4-FFF2-40B4-BE49-F238E27FC236}">
                  <a16:creationId xmlns:a16="http://schemas.microsoft.com/office/drawing/2014/main" id="{4A131B01-38EC-441B-AA54-A75DA55087F1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데이터</a:t>
              </a: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제거 코드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947ED43-A862-4862-86E8-3E26C6180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51" t="3911" r="13585" b="5384"/>
          <a:stretch/>
        </p:blipFill>
        <p:spPr>
          <a:xfrm>
            <a:off x="308337" y="4456308"/>
            <a:ext cx="3645354" cy="232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99B2548-C7FD-4971-98C1-4F280720233A}"/>
              </a:ext>
            </a:extLst>
          </p:cNvPr>
          <p:cNvSpPr/>
          <p:nvPr/>
        </p:nvSpPr>
        <p:spPr>
          <a:xfrm>
            <a:off x="308337" y="6500320"/>
            <a:ext cx="910862" cy="319580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85CA6-996B-4622-A8B5-0BC43DCDC80C}"/>
              </a:ext>
            </a:extLst>
          </p:cNvPr>
          <p:cNvGrpSpPr/>
          <p:nvPr/>
        </p:nvGrpSpPr>
        <p:grpSpPr>
          <a:xfrm>
            <a:off x="3882964" y="4449142"/>
            <a:ext cx="3417997" cy="2407022"/>
            <a:chOff x="3456146" y="4456308"/>
            <a:chExt cx="3417997" cy="2407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F6C143C-D999-4E3C-8A84-10FF46158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488" y="4456308"/>
              <a:ext cx="3295655" cy="2325491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6EE384F-646E-4340-98A6-9BEFA0B6A66E}"/>
                </a:ext>
              </a:extLst>
            </p:cNvPr>
            <p:cNvSpPr/>
            <p:nvPr/>
          </p:nvSpPr>
          <p:spPr>
            <a:xfrm>
              <a:off x="3623948" y="6504536"/>
              <a:ext cx="643252" cy="319580"/>
            </a:xfrm>
            <a:prstGeom prst="round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래픽 22" descr="확인 표시">
              <a:extLst>
                <a:ext uri="{FF2B5EF4-FFF2-40B4-BE49-F238E27FC236}">
                  <a16:creationId xmlns:a16="http://schemas.microsoft.com/office/drawing/2014/main" id="{4B065F6D-365F-4543-AE0D-605CE5A13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56146" y="6036151"/>
              <a:ext cx="646589" cy="64658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54DF88-759F-4E20-BA89-270E268B8FF8}"/>
                </a:ext>
              </a:extLst>
            </p:cNvPr>
            <p:cNvSpPr txBox="1"/>
            <p:nvPr/>
          </p:nvSpPr>
          <p:spPr>
            <a:xfrm>
              <a:off x="4272915" y="6400703"/>
              <a:ext cx="1845377" cy="462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봇 데이터로 판정</a:t>
              </a:r>
              <a:r>
                <a:rPr lang="en-US" altLang="ko-KR" b="1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!!</a:t>
              </a:r>
              <a:endParaRPr lang="ko-KR" altLang="en-US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3D102-C1D7-44D9-9517-BF636C74F42E}"/>
              </a:ext>
            </a:extLst>
          </p:cNvPr>
          <p:cNvSpPr/>
          <p:nvPr/>
        </p:nvSpPr>
        <p:spPr>
          <a:xfrm>
            <a:off x="7369521" y="4456308"/>
            <a:ext cx="2784059" cy="2318326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EE2569-8498-4FFD-B244-93B188F04665}"/>
              </a:ext>
            </a:extLst>
          </p:cNvPr>
          <p:cNvSpPr txBox="1"/>
          <p:nvPr/>
        </p:nvSpPr>
        <p:spPr>
          <a:xfrm>
            <a:off x="7489493" y="4993464"/>
            <a:ext cx="27162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좋아요 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개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/ 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댓글 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3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개 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이상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 </a:t>
            </a:r>
            <a:endParaRPr lang="en-US" altLang="ko-KR" sz="16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좋아요 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10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개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이상</a:t>
            </a:r>
            <a:endParaRPr lang="en-US" altLang="ko-KR" sz="16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공체 Medium" panose="00000600000000000000" pitchFamily="2" charset="-127"/>
              <a:ea typeface="공체 Medium" panose="00000600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댓글 </a:t>
            </a:r>
            <a:r>
              <a:rPr lang="en-US" altLang="ko-KR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10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개 </a:t>
            </a:r>
            <a:r>
              <a:rPr lang="ko-KR" altLang="en-US" sz="16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  <a:sym typeface="Wingdings" panose="05000000000000000000" pitchFamily="2" charset="2"/>
              </a:rPr>
              <a:t>이상</a:t>
            </a:r>
            <a:endParaRPr lang="en-US" altLang="ko-KR" sz="16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공체 Medium" panose="00000600000000000000" pitchFamily="2" charset="-127"/>
              <a:ea typeface="공체 Medium" panose="00000600000000000000" pitchFamily="2" charset="-127"/>
              <a:sym typeface="Wingdings" panose="05000000000000000000" pitchFamily="2" charset="2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2638D0E-6DC9-4C93-B734-AEDB3511308C}"/>
              </a:ext>
            </a:extLst>
          </p:cNvPr>
          <p:cNvGrpSpPr/>
          <p:nvPr/>
        </p:nvGrpSpPr>
        <p:grpSpPr>
          <a:xfrm>
            <a:off x="7436005" y="4583943"/>
            <a:ext cx="2627430" cy="290770"/>
            <a:chOff x="7463570" y="1396005"/>
            <a:chExt cx="2627430" cy="290770"/>
          </a:xfrm>
        </p:grpSpPr>
        <p:sp>
          <p:nvSpPr>
            <p:cNvPr id="53" name="모서리가 둥근 직사각형 130">
              <a:extLst>
                <a:ext uri="{FF2B5EF4-FFF2-40B4-BE49-F238E27FC236}">
                  <a16:creationId xmlns:a16="http://schemas.microsoft.com/office/drawing/2014/main" id="{2028922A-C7FB-4214-A1AB-633A545EE555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54" name="Text Box 320">
              <a:extLst>
                <a:ext uri="{FF2B5EF4-FFF2-40B4-BE49-F238E27FC236}">
                  <a16:creationId xmlns:a16="http://schemas.microsoft.com/office/drawing/2014/main" id="{08C52B03-B666-4A41-921B-20E345794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spc="-300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하나라도 해당 시 유효데이터로 판정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AD9B2AB-4D2D-468A-8117-5D5004F05CA7}"/>
              </a:ext>
            </a:extLst>
          </p:cNvPr>
          <p:cNvSpPr txBox="1"/>
          <p:nvPr/>
        </p:nvSpPr>
        <p:spPr>
          <a:xfrm>
            <a:off x="134022" y="613791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좋아요</a:t>
            </a:r>
            <a:r>
              <a:rPr lang="en-US" altLang="ko-KR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/</a:t>
            </a:r>
            <a:r>
              <a:rPr lang="ko-KR" altLang="en-US" b="1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ea typeface="KoPub돋움체 Medium" panose="02020603020101020101" pitchFamily="18" charset="-127"/>
              </a:rPr>
              <a:t>댓글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9D60C3-0F06-42D3-9B65-D941F888FA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1004"/>
          <a:stretch/>
        </p:blipFill>
        <p:spPr>
          <a:xfrm>
            <a:off x="308337" y="1983338"/>
            <a:ext cx="9831454" cy="2437963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8C1D68-31E0-4734-A684-B2BF320F70EE}"/>
              </a:ext>
            </a:extLst>
          </p:cNvPr>
          <p:cNvSpPr/>
          <p:nvPr/>
        </p:nvSpPr>
        <p:spPr>
          <a:xfrm>
            <a:off x="536960" y="2993730"/>
            <a:ext cx="9645265" cy="138776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                                       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52A6C4-AC49-40AC-82B5-925F98E167BF}"/>
              </a:ext>
            </a:extLst>
          </p:cNvPr>
          <p:cNvSpPr txBox="1"/>
          <p:nvPr/>
        </p:nvSpPr>
        <p:spPr>
          <a:xfrm>
            <a:off x="2492727" y="2524308"/>
            <a:ext cx="2036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봇 제거 코드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13981-02AE-4A20-889C-7CE2461D41ED}"/>
              </a:ext>
            </a:extLst>
          </p:cNvPr>
          <p:cNvSpPr txBox="1"/>
          <p:nvPr/>
        </p:nvSpPr>
        <p:spPr>
          <a:xfrm>
            <a:off x="6545110" y="-1460500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하나라도 </a:t>
            </a:r>
            <a:r>
              <a:rPr lang="ko-KR" altLang="en-US" dirty="0" err="1"/>
              <a:t>해당시</a:t>
            </a:r>
            <a:r>
              <a:rPr lang="ko-KR" altLang="en-US" dirty="0"/>
              <a:t> 사람 판정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314B1EDF-5CC4-4398-AFBE-25F79DBC20DE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C48100-9266-4AB1-BAA1-C20FA7028804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3421902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봇 제거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데이터 수집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(3)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0A9609A-213F-452E-AA22-717FA69811BB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40" name="양쪽 모서리가 둥근 사각형 2">
              <a:extLst>
                <a:ext uri="{FF2B5EF4-FFF2-40B4-BE49-F238E27FC236}">
                  <a16:creationId xmlns:a16="http://schemas.microsoft.com/office/drawing/2014/main" id="{560CAA2A-80B3-4D67-A515-D79E8A0CB34E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43" name="양쪽 모서리가 둥근 사각형 2">
              <a:extLst>
                <a:ext uri="{FF2B5EF4-FFF2-40B4-BE49-F238E27FC236}">
                  <a16:creationId xmlns:a16="http://schemas.microsoft.com/office/drawing/2014/main" id="{C4513165-FFAE-49F5-AB51-33133A66FA03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문장 요약 모델</a:t>
              </a:r>
            </a:p>
          </p:txBody>
        </p:sp>
      </p:grpSp>
      <p:sp>
        <p:nvSpPr>
          <p:cNvPr id="44" name="사각형: 둥근 모서리 69">
            <a:extLst>
              <a:ext uri="{FF2B5EF4-FFF2-40B4-BE49-F238E27FC236}">
                <a16:creationId xmlns:a16="http://schemas.microsoft.com/office/drawing/2014/main" id="{F22BECF4-7D66-4B93-94B3-219CDA7EE3A9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A51C67-AC0C-4356-A95F-F59CE2C74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229"/>
          <a:stretch/>
        </p:blipFill>
        <p:spPr>
          <a:xfrm>
            <a:off x="458404" y="2762057"/>
            <a:ext cx="9523795" cy="399586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D7B4F97-8A14-4D00-AF12-B3611B230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05" y="2029997"/>
            <a:ext cx="6258798" cy="67636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7DCA85-52B6-43B3-8EB1-2480B1937A00}"/>
              </a:ext>
            </a:extLst>
          </p:cNvPr>
          <p:cNvSpPr/>
          <p:nvPr/>
        </p:nvSpPr>
        <p:spPr>
          <a:xfrm>
            <a:off x="501600" y="5932241"/>
            <a:ext cx="572775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wordcount 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생성 시 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500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글자가 넘어가는 항목은 삭제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!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  </a:t>
            </a:r>
            <a:endParaRPr lang="en-US" altLang="ko-KR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D18EC4-7AC9-483E-BF1B-1B3AACA75A77}"/>
              </a:ext>
            </a:extLst>
          </p:cNvPr>
          <p:cNvCxnSpPr>
            <a:cxnSpLocks/>
          </p:cNvCxnSpPr>
          <p:nvPr/>
        </p:nvCxnSpPr>
        <p:spPr>
          <a:xfrm flipH="1" flipV="1">
            <a:off x="6717206" y="2349376"/>
            <a:ext cx="331294" cy="193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2A285B-5FA9-48D0-8279-DDD740DFB2F7}"/>
              </a:ext>
            </a:extLst>
          </p:cNvPr>
          <p:cNvSpPr txBox="1"/>
          <p:nvPr/>
        </p:nvSpPr>
        <p:spPr>
          <a:xfrm>
            <a:off x="5019675" y="-95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4CD8F4-B440-4EA9-8614-6951D7A32102}"/>
              </a:ext>
            </a:extLst>
          </p:cNvPr>
          <p:cNvSpPr txBox="1"/>
          <p:nvPr/>
        </p:nvSpPr>
        <p:spPr>
          <a:xfrm>
            <a:off x="5495925" y="17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8D90CC9-AB92-44A4-9E82-0CC87191044F}"/>
              </a:ext>
            </a:extLst>
          </p:cNvPr>
          <p:cNvSpPr/>
          <p:nvPr/>
        </p:nvSpPr>
        <p:spPr>
          <a:xfrm>
            <a:off x="7002131" y="2056988"/>
            <a:ext cx="3340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Hugging face </a:t>
            </a:r>
            <a:r>
              <a:rPr lang="ko-KR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문장 요약</a:t>
            </a:r>
            <a:r>
              <a:rPr lang="en-US" altLang="ko-KR" sz="16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sz="16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모델 사용</a:t>
            </a:r>
            <a:endParaRPr lang="en-US" altLang="ko-KR" sz="16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(1024</a:t>
            </a:r>
            <a:r>
              <a:rPr lang="ko-KR" altLang="en-US" sz="1600" dirty="0"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바이트 이상 지원 </a:t>
            </a:r>
            <a:r>
              <a:rPr lang="en-US" altLang="ko-KR" sz="1600" dirty="0"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x)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D518B5-52A5-482F-B43D-CD1BDCB60F97}"/>
              </a:ext>
            </a:extLst>
          </p:cNvPr>
          <p:cNvSpPr/>
          <p:nvPr/>
        </p:nvSpPr>
        <p:spPr>
          <a:xfrm>
            <a:off x="580156" y="6301573"/>
            <a:ext cx="1777615" cy="456346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B05F0C0-CA26-488B-8775-7731074B0B45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28D238-8E0A-4B01-9F63-361AD7C4F2CE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273474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34" name="사각형: 둥근 모서리 69">
            <a:extLst>
              <a:ext uri="{FF2B5EF4-FFF2-40B4-BE49-F238E27FC236}">
                <a16:creationId xmlns:a16="http://schemas.microsoft.com/office/drawing/2014/main" id="{1242606C-5435-40D9-8748-C08453E18D14}"/>
              </a:ext>
            </a:extLst>
          </p:cNvPr>
          <p:cNvSpPr/>
          <p:nvPr/>
        </p:nvSpPr>
        <p:spPr>
          <a:xfrm>
            <a:off x="6848476" y="1764641"/>
            <a:ext cx="3475218" cy="49696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44" name="모서리가 둥근 직사각형 130">
            <a:extLst>
              <a:ext uri="{FF2B5EF4-FFF2-40B4-BE49-F238E27FC236}">
                <a16:creationId xmlns:a16="http://schemas.microsoft.com/office/drawing/2014/main" id="{A0824A1D-60A4-4CF7-8690-FEE6A59935B4}"/>
              </a:ext>
            </a:extLst>
          </p:cNvPr>
          <p:cNvSpPr/>
          <p:nvPr/>
        </p:nvSpPr>
        <p:spPr>
          <a:xfrm rot="5400000">
            <a:off x="8468991" y="432831"/>
            <a:ext cx="290770" cy="3119563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문서요약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모델선정개요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E471616-E88D-4BAD-97FD-3E8BF5853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66"/>
          <a:stretch/>
        </p:blipFill>
        <p:spPr>
          <a:xfrm>
            <a:off x="412342" y="2229746"/>
            <a:ext cx="6328977" cy="4072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7BB662C-F169-4E7E-A5E1-CA06374E69E1}"/>
              </a:ext>
            </a:extLst>
          </p:cNvPr>
          <p:cNvSpPr txBox="1"/>
          <p:nvPr/>
        </p:nvSpPr>
        <p:spPr>
          <a:xfrm>
            <a:off x="7254053" y="1826855"/>
            <a:ext cx="2664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Summarizer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선정 이유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1679DB-71E7-461E-AB91-EA665DEE82A0}"/>
              </a:ext>
            </a:extLst>
          </p:cNvPr>
          <p:cNvSpPr txBox="1"/>
          <p:nvPr/>
        </p:nvSpPr>
        <p:spPr>
          <a:xfrm>
            <a:off x="7139891" y="2227622"/>
            <a:ext cx="3248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Falconasia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텍스트 요약 모델은 높은 정확도를 자랑</a:t>
            </a:r>
          </a:p>
        </p:txBody>
      </p:sp>
      <p:pic>
        <p:nvPicPr>
          <p:cNvPr id="140" name="그래픽 148">
            <a:extLst>
              <a:ext uri="{FF2B5EF4-FFF2-40B4-BE49-F238E27FC236}">
                <a16:creationId xmlns:a16="http://schemas.microsoft.com/office/drawing/2014/main" id="{ED99D335-762D-41BB-9F46-311849884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4724" y="2283492"/>
            <a:ext cx="121526" cy="14987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98BF4672-8DA7-4B5A-9048-1C64D8CDC0E3}"/>
              </a:ext>
            </a:extLst>
          </p:cNvPr>
          <p:cNvSpPr txBox="1"/>
          <p:nvPr/>
        </p:nvSpPr>
        <p:spPr>
          <a:xfrm>
            <a:off x="7139891" y="2532336"/>
            <a:ext cx="32114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 제거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봇 제거 효과까지 가져갈 수 있음</a:t>
            </a:r>
          </a:p>
        </p:txBody>
      </p:sp>
      <p:pic>
        <p:nvPicPr>
          <p:cNvPr id="142" name="그래픽 148">
            <a:extLst>
              <a:ext uri="{FF2B5EF4-FFF2-40B4-BE49-F238E27FC236}">
                <a16:creationId xmlns:a16="http://schemas.microsoft.com/office/drawing/2014/main" id="{BB3D2ACB-A907-4A05-9EA9-ED15E791F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4724" y="2588206"/>
            <a:ext cx="121526" cy="149870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0ED16C07-862F-4982-AF99-8EBECA2CECCE}"/>
              </a:ext>
            </a:extLst>
          </p:cNvPr>
          <p:cNvSpPr txBox="1"/>
          <p:nvPr/>
        </p:nvSpPr>
        <p:spPr>
          <a:xfrm>
            <a:off x="7094683" y="289292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</a:t>
            </a:r>
          </a:p>
        </p:txBody>
      </p:sp>
      <p:sp>
        <p:nvSpPr>
          <p:cNvPr id="145" name="모서리가 둥근 직사각형 130">
            <a:extLst>
              <a:ext uri="{FF2B5EF4-FFF2-40B4-BE49-F238E27FC236}">
                <a16:creationId xmlns:a16="http://schemas.microsoft.com/office/drawing/2014/main" id="{47AD4620-6D9B-4705-99DC-F8D0AA770FC7}"/>
              </a:ext>
            </a:extLst>
          </p:cNvPr>
          <p:cNvSpPr/>
          <p:nvPr/>
        </p:nvSpPr>
        <p:spPr>
          <a:xfrm rot="5400000">
            <a:off x="8468991" y="1506210"/>
            <a:ext cx="290770" cy="3119563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C00000"/>
              </a:gs>
              <a:gs pos="50000">
                <a:srgbClr val="EC1165"/>
              </a:gs>
              <a:gs pos="49000">
                <a:srgbClr val="BE024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2138597-805A-4E77-96D0-8FF6899EC05B}"/>
              </a:ext>
            </a:extLst>
          </p:cNvPr>
          <p:cNvSpPr txBox="1"/>
          <p:nvPr/>
        </p:nvSpPr>
        <p:spPr>
          <a:xfrm>
            <a:off x="7468293" y="2889530"/>
            <a:ext cx="2292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Summarizer 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</a:t>
            </a: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2D12FB6-E0A2-4DF8-9804-3D9EBF680F87}"/>
              </a:ext>
            </a:extLst>
          </p:cNvPr>
          <p:cNvSpPr/>
          <p:nvPr/>
        </p:nvSpPr>
        <p:spPr>
          <a:xfrm>
            <a:off x="7008887" y="3530565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4D727AF-D1A0-46FB-B357-4DED27668F28}"/>
              </a:ext>
            </a:extLst>
          </p:cNvPr>
          <p:cNvSpPr/>
          <p:nvPr/>
        </p:nvSpPr>
        <p:spPr>
          <a:xfrm>
            <a:off x="324538" y="2006810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64B2523-49CB-4ED1-BE37-D55BA4F56F5F}"/>
              </a:ext>
            </a:extLst>
          </p:cNvPr>
          <p:cNvSpPr/>
          <p:nvPr/>
        </p:nvSpPr>
        <p:spPr>
          <a:xfrm>
            <a:off x="7008887" y="4137554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C7FE1BE-77A4-4068-A357-DFC03CCCB555}"/>
              </a:ext>
            </a:extLst>
          </p:cNvPr>
          <p:cNvSpPr/>
          <p:nvPr/>
        </p:nvSpPr>
        <p:spPr>
          <a:xfrm>
            <a:off x="7008887" y="4744543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9E87A63A-4CBD-47DC-8B9B-AFBF23220720}"/>
              </a:ext>
            </a:extLst>
          </p:cNvPr>
          <p:cNvSpPr/>
          <p:nvPr/>
        </p:nvSpPr>
        <p:spPr>
          <a:xfrm>
            <a:off x="7008887" y="5351532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FD1AAD0-7545-4F04-B5E9-D07EB1589CE6}"/>
              </a:ext>
            </a:extLst>
          </p:cNvPr>
          <p:cNvSpPr/>
          <p:nvPr/>
        </p:nvSpPr>
        <p:spPr>
          <a:xfrm>
            <a:off x="7008887" y="5958519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C660534-9514-4EA9-B2F1-849F3D5DBB08}"/>
              </a:ext>
            </a:extLst>
          </p:cNvPr>
          <p:cNvSpPr txBox="1"/>
          <p:nvPr/>
        </p:nvSpPr>
        <p:spPr>
          <a:xfrm>
            <a:off x="7389993" y="3568485"/>
            <a:ext cx="2805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요약을 위해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Summarizer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초기화</a:t>
            </a:r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5BC7C78-93E7-4CD4-9ABE-BA31DA09EAA0}"/>
              </a:ext>
            </a:extLst>
          </p:cNvPr>
          <p:cNvSpPr/>
          <p:nvPr/>
        </p:nvSpPr>
        <p:spPr>
          <a:xfrm>
            <a:off x="318821" y="2588206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1810647A-7308-4350-A29D-8853E1EF62A4}"/>
              </a:ext>
            </a:extLst>
          </p:cNvPr>
          <p:cNvSpPr txBox="1"/>
          <p:nvPr/>
        </p:nvSpPr>
        <p:spPr>
          <a:xfrm>
            <a:off x="7389993" y="4187203"/>
            <a:ext cx="28680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길이에 따라 데이터를 두 개의 그룹 분리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61AEBD1-CED1-4641-8AB0-CFD447F59C86}"/>
              </a:ext>
            </a:extLst>
          </p:cNvPr>
          <p:cNvSpPr txBox="1"/>
          <p:nvPr/>
        </p:nvSpPr>
        <p:spPr>
          <a:xfrm>
            <a:off x="7389993" y="4789799"/>
            <a:ext cx="2784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길이가 긴 그룹에 대해 </a:t>
            </a:r>
            <a:r>
              <a:rPr lang="en-US" altLang="ko-KR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'head' </a:t>
            </a:r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 요약을 수행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AB0E070-749F-4453-8B9D-B3DC2D45C7B1}"/>
              </a:ext>
            </a:extLst>
          </p:cNvPr>
          <p:cNvSpPr txBox="1"/>
          <p:nvPr/>
        </p:nvSpPr>
        <p:spPr>
          <a:xfrm>
            <a:off x="7359314" y="5392395"/>
            <a:ext cx="2868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길이가 짧은 그룹에 대해 </a:t>
            </a:r>
            <a:r>
              <a:rPr lang="en-US" altLang="ko-KR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'Text' </a:t>
            </a:r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컬럼의 요약을 수행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26D5E29-2DC4-42DC-B05C-A44B16F8D5AC}"/>
              </a:ext>
            </a:extLst>
          </p:cNvPr>
          <p:cNvSpPr txBox="1"/>
          <p:nvPr/>
        </p:nvSpPr>
        <p:spPr>
          <a:xfrm>
            <a:off x="7389993" y="5999382"/>
            <a:ext cx="2859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개의 데이터프레임을 합치고</a:t>
            </a:r>
            <a:r>
              <a:rPr lang="en-US" altLang="ko-KR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인덱스를 기준으로 정렬</a:t>
            </a: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6F9AC89-9739-461D-9858-425D14ABFBCF}"/>
              </a:ext>
            </a:extLst>
          </p:cNvPr>
          <p:cNvSpPr/>
          <p:nvPr/>
        </p:nvSpPr>
        <p:spPr>
          <a:xfrm>
            <a:off x="319771" y="3608962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9C80FFA1-C6C7-4A8C-B560-0A4BD7AAE122}"/>
              </a:ext>
            </a:extLst>
          </p:cNvPr>
          <p:cNvSpPr/>
          <p:nvPr/>
        </p:nvSpPr>
        <p:spPr>
          <a:xfrm>
            <a:off x="328687" y="4645817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6C1B0833-752E-4E6C-A719-B6FBFE0CD964}"/>
              </a:ext>
            </a:extLst>
          </p:cNvPr>
          <p:cNvSpPr/>
          <p:nvPr/>
        </p:nvSpPr>
        <p:spPr>
          <a:xfrm>
            <a:off x="324538" y="5644702"/>
            <a:ext cx="350427" cy="3433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1EE2E35B-8524-4505-80E7-ADDEAC6DA990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CB9487-F803-4DE5-A122-3089EB05E70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206298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감성분석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모델선정개요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2F6437-F476-4ED8-9688-4E4B0FDB3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88" y="4329367"/>
            <a:ext cx="3812158" cy="2147516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A61ECE0D-3DB8-48A7-9BF7-32A6D84BCB6E}"/>
              </a:ext>
            </a:extLst>
          </p:cNvPr>
          <p:cNvSpPr/>
          <p:nvPr/>
        </p:nvSpPr>
        <p:spPr>
          <a:xfrm>
            <a:off x="2023404" y="5779086"/>
            <a:ext cx="1268549" cy="53717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59400-DCBD-422F-A653-5FD717654D48}"/>
              </a:ext>
            </a:extLst>
          </p:cNvPr>
          <p:cNvSpPr txBox="1"/>
          <p:nvPr/>
        </p:nvSpPr>
        <p:spPr>
          <a:xfrm>
            <a:off x="6678542" y="2440734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대중적인 </a:t>
            </a:r>
            <a:r>
              <a:rPr lang="en-US" altLang="ko-KR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SNS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116" name="화살표: 오른쪽 15">
            <a:extLst>
              <a:ext uri="{FF2B5EF4-FFF2-40B4-BE49-F238E27FC236}">
                <a16:creationId xmlns:a16="http://schemas.microsoft.com/office/drawing/2014/main" id="{75D212FB-FDAB-44F3-A4D0-B639EC7F2292}"/>
              </a:ext>
            </a:extLst>
          </p:cNvPr>
          <p:cNvSpPr/>
          <p:nvPr/>
        </p:nvSpPr>
        <p:spPr>
          <a:xfrm>
            <a:off x="5859868" y="2463683"/>
            <a:ext cx="818674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1D073D2-1D8B-428A-B0B0-262E3FFB3048}"/>
              </a:ext>
            </a:extLst>
          </p:cNvPr>
          <p:cNvSpPr txBox="1"/>
          <p:nvPr/>
        </p:nvSpPr>
        <p:spPr>
          <a:xfrm>
            <a:off x="3111679" y="534542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???</a:t>
            </a:r>
            <a:endParaRPr lang="ko-KR" altLang="en-US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0E19F8A-4D85-4294-835A-0DBC0D982CA5}"/>
              </a:ext>
            </a:extLst>
          </p:cNvPr>
          <p:cNvSpPr txBox="1"/>
          <p:nvPr/>
        </p:nvSpPr>
        <p:spPr>
          <a:xfrm>
            <a:off x="6495943" y="6009962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중립적인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평가가 높은 것을 확인</a:t>
            </a:r>
          </a:p>
        </p:txBody>
      </p:sp>
      <p:sp>
        <p:nvSpPr>
          <p:cNvPr id="125" name="화살표: 오른쪽 15">
            <a:extLst>
              <a:ext uri="{FF2B5EF4-FFF2-40B4-BE49-F238E27FC236}">
                <a16:creationId xmlns:a16="http://schemas.microsoft.com/office/drawing/2014/main" id="{9B978DB5-A5AE-4F55-A718-D9CB3D5A85EB}"/>
              </a:ext>
            </a:extLst>
          </p:cNvPr>
          <p:cNvSpPr/>
          <p:nvPr/>
        </p:nvSpPr>
        <p:spPr>
          <a:xfrm>
            <a:off x="5677269" y="6032911"/>
            <a:ext cx="818674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976938-5158-452D-B5A9-0196E5E18D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684" t="24975" r="916" b="13653"/>
          <a:stretch/>
        </p:blipFill>
        <p:spPr>
          <a:xfrm>
            <a:off x="5453549" y="3104829"/>
            <a:ext cx="4508119" cy="2844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97D5951C-7318-4210-85A4-9F52AFB8357D}"/>
              </a:ext>
            </a:extLst>
          </p:cNvPr>
          <p:cNvSpPr/>
          <p:nvPr/>
        </p:nvSpPr>
        <p:spPr>
          <a:xfrm>
            <a:off x="5486400" y="3629280"/>
            <a:ext cx="4442418" cy="231948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4967C74-36E4-42E0-8D01-52EE91260964}"/>
              </a:ext>
            </a:extLst>
          </p:cNvPr>
          <p:cNvSpPr/>
          <p:nvPr/>
        </p:nvSpPr>
        <p:spPr>
          <a:xfrm>
            <a:off x="5582314" y="4266948"/>
            <a:ext cx="393700" cy="3614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992DB8-C130-45D1-A476-7C161DC87DD2}"/>
              </a:ext>
            </a:extLst>
          </p:cNvPr>
          <p:cNvSpPr/>
          <p:nvPr/>
        </p:nvSpPr>
        <p:spPr>
          <a:xfrm>
            <a:off x="9532121" y="5100373"/>
            <a:ext cx="393700" cy="3614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BDF344-769F-4791-966F-99B14CB2FA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601" b="85515"/>
          <a:stretch/>
        </p:blipFill>
        <p:spPr>
          <a:xfrm>
            <a:off x="5757582" y="1808942"/>
            <a:ext cx="3958042" cy="589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18808ECE-51EC-4312-B841-1BE02FA3B650}"/>
              </a:ext>
            </a:extLst>
          </p:cNvPr>
          <p:cNvSpPr/>
          <p:nvPr/>
        </p:nvSpPr>
        <p:spPr>
          <a:xfrm>
            <a:off x="5427301" y="3122076"/>
            <a:ext cx="731067" cy="495730"/>
          </a:xfrm>
          <a:prstGeom prst="ellipse">
            <a:avLst/>
          </a:prstGeom>
          <a:noFill/>
          <a:ln w="38100">
            <a:solidFill>
              <a:srgbClr val="9DC3E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43124C6-594B-4A4D-B1B3-FD9CD54BCB78}"/>
              </a:ext>
            </a:extLst>
          </p:cNvPr>
          <p:cNvCxnSpPr>
            <a:cxnSpLocks/>
          </p:cNvCxnSpPr>
          <p:nvPr/>
        </p:nvCxnSpPr>
        <p:spPr>
          <a:xfrm flipV="1">
            <a:off x="6158368" y="2756383"/>
            <a:ext cx="1059243" cy="606221"/>
          </a:xfrm>
          <a:prstGeom prst="bentConnector3">
            <a:avLst>
              <a:gd name="adj1" fmla="val 100357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41D8D12-DD06-4115-A2A6-E7105C6C8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84" y="1741272"/>
            <a:ext cx="3878928" cy="21824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1C548B-F29B-4E82-BDD3-D22E8FB43B75}"/>
              </a:ext>
            </a:extLst>
          </p:cNvPr>
          <p:cNvSpPr txBox="1"/>
          <p:nvPr/>
        </p:nvSpPr>
        <p:spPr>
          <a:xfrm>
            <a:off x="1901702" y="392370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언어유희 예시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5221FDDD-C2DB-4066-AF7A-7A604655731B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80E38C-D604-4641-95E6-E5EDF49B36A8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382606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6ED894B-529E-4220-BFC1-5E4241967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46" t="22444" r="763" b="18023"/>
          <a:stretch/>
        </p:blipFill>
        <p:spPr>
          <a:xfrm>
            <a:off x="5406797" y="3046060"/>
            <a:ext cx="4523707" cy="2925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FC11D1-AD62-4771-8602-0CE57ABCD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72" b="86359"/>
          <a:stretch/>
        </p:blipFill>
        <p:spPr>
          <a:xfrm>
            <a:off x="5676523" y="1889965"/>
            <a:ext cx="3984257" cy="535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감성분석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모델선정개요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2F6437-F476-4ED8-9688-4E4B0FDB3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88" y="4329367"/>
            <a:ext cx="3812158" cy="2147516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id="{A61ECE0D-3DB8-48A7-9BF7-32A6D84BCB6E}"/>
              </a:ext>
            </a:extLst>
          </p:cNvPr>
          <p:cNvSpPr/>
          <p:nvPr/>
        </p:nvSpPr>
        <p:spPr>
          <a:xfrm>
            <a:off x="2023404" y="5779086"/>
            <a:ext cx="1268549" cy="53717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E59400-DCBD-422F-A653-5FD717654D48}"/>
              </a:ext>
            </a:extLst>
          </p:cNvPr>
          <p:cNvSpPr txBox="1"/>
          <p:nvPr/>
        </p:nvSpPr>
        <p:spPr>
          <a:xfrm>
            <a:off x="5739905" y="2440734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크립토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커뮤니티에서 사용하는 </a:t>
            </a:r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감성분석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</a:t>
            </a:r>
          </a:p>
        </p:txBody>
      </p:sp>
      <p:sp>
        <p:nvSpPr>
          <p:cNvPr id="116" name="화살표: 오른쪽 15">
            <a:extLst>
              <a:ext uri="{FF2B5EF4-FFF2-40B4-BE49-F238E27FC236}">
                <a16:creationId xmlns:a16="http://schemas.microsoft.com/office/drawing/2014/main" id="{75D212FB-FDAB-44F3-A4D0-B639EC7F2292}"/>
              </a:ext>
            </a:extLst>
          </p:cNvPr>
          <p:cNvSpPr/>
          <p:nvPr/>
        </p:nvSpPr>
        <p:spPr>
          <a:xfrm>
            <a:off x="4921231" y="2463683"/>
            <a:ext cx="818674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1D073D2-1D8B-428A-B0B0-262E3FFB3048}"/>
              </a:ext>
            </a:extLst>
          </p:cNvPr>
          <p:cNvSpPr txBox="1"/>
          <p:nvPr/>
        </p:nvSpPr>
        <p:spPr>
          <a:xfrm>
            <a:off x="3040585" y="5281088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거대한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AF4B701-6B6C-4E63-A9DC-518ABC995F0E}"/>
              </a:ext>
            </a:extLst>
          </p:cNvPr>
          <p:cNvSpPr txBox="1"/>
          <p:nvPr/>
        </p:nvSpPr>
        <p:spPr>
          <a:xfrm>
            <a:off x="2259639" y="643865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huge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0E19F8A-4D85-4294-835A-0DBC0D982CA5}"/>
              </a:ext>
            </a:extLst>
          </p:cNvPr>
          <p:cNvSpPr txBox="1"/>
          <p:nvPr/>
        </p:nvSpPr>
        <p:spPr>
          <a:xfrm>
            <a:off x="5947302" y="6009962"/>
            <a:ext cx="425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긍정적인 의견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강하게 나타나는 것을 확인</a:t>
            </a:r>
          </a:p>
        </p:txBody>
      </p:sp>
      <p:sp>
        <p:nvSpPr>
          <p:cNvPr id="125" name="화살표: 오른쪽 15">
            <a:extLst>
              <a:ext uri="{FF2B5EF4-FFF2-40B4-BE49-F238E27FC236}">
                <a16:creationId xmlns:a16="http://schemas.microsoft.com/office/drawing/2014/main" id="{9B978DB5-A5AE-4F55-A718-D9CB3D5A85EB}"/>
              </a:ext>
            </a:extLst>
          </p:cNvPr>
          <p:cNvSpPr/>
          <p:nvPr/>
        </p:nvSpPr>
        <p:spPr>
          <a:xfrm>
            <a:off x="5128628" y="6032911"/>
            <a:ext cx="818674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97D5951C-7318-4210-85A4-9F52AFB8357D}"/>
              </a:ext>
            </a:extLst>
          </p:cNvPr>
          <p:cNvSpPr/>
          <p:nvPr/>
        </p:nvSpPr>
        <p:spPr>
          <a:xfrm>
            <a:off x="5486400" y="3629280"/>
            <a:ext cx="4442418" cy="2319485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4967C74-36E4-42E0-8D01-52EE91260964}"/>
              </a:ext>
            </a:extLst>
          </p:cNvPr>
          <p:cNvSpPr/>
          <p:nvPr/>
        </p:nvSpPr>
        <p:spPr>
          <a:xfrm>
            <a:off x="5616264" y="4244426"/>
            <a:ext cx="393700" cy="3614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1992DB8-C130-45D1-A476-7C161DC87DD2}"/>
              </a:ext>
            </a:extLst>
          </p:cNvPr>
          <p:cNvSpPr/>
          <p:nvPr/>
        </p:nvSpPr>
        <p:spPr>
          <a:xfrm>
            <a:off x="9535961" y="5041696"/>
            <a:ext cx="393700" cy="361429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EF7200F-D700-4941-B647-50DD1ACEA5D5}"/>
              </a:ext>
            </a:extLst>
          </p:cNvPr>
          <p:cNvSpPr/>
          <p:nvPr/>
        </p:nvSpPr>
        <p:spPr>
          <a:xfrm>
            <a:off x="5464885" y="3162747"/>
            <a:ext cx="537884" cy="408791"/>
          </a:xfrm>
          <a:prstGeom prst="ellipse">
            <a:avLst/>
          </a:prstGeom>
          <a:noFill/>
          <a:ln w="38100">
            <a:solidFill>
              <a:srgbClr val="9DC3E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D8DD73A-2D26-49AB-B9E7-917E45E68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84" y="1741272"/>
            <a:ext cx="3878928" cy="21824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450CE1A-EC9A-412F-B8C1-9723EF81ED6E}"/>
              </a:ext>
            </a:extLst>
          </p:cNvPr>
          <p:cNvSpPr txBox="1"/>
          <p:nvPr/>
        </p:nvSpPr>
        <p:spPr>
          <a:xfrm>
            <a:off x="1901702" y="392370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Medium" panose="00000600000000000000" pitchFamily="2" charset="-127"/>
                <a:ea typeface="공체 Medium" panose="00000600000000000000" pitchFamily="2" charset="-127"/>
              </a:rPr>
              <a:t>언어유희 예시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84A13DB-8397-442C-B768-1ED3037327B8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4A60BD-D0CC-45FE-AF01-934735FEB446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46079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69">
            <a:extLst>
              <a:ext uri="{FF2B5EF4-FFF2-40B4-BE49-F238E27FC236}">
                <a16:creationId xmlns:a16="http://schemas.microsoft.com/office/drawing/2014/main" id="{277935B8-DF94-43F5-B020-F47E0615E947}"/>
              </a:ext>
            </a:extLst>
          </p:cNvPr>
          <p:cNvSpPr/>
          <p:nvPr/>
        </p:nvSpPr>
        <p:spPr>
          <a:xfrm>
            <a:off x="231238" y="1259317"/>
            <a:ext cx="10228836" cy="22451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9" name="사각형: 둥근 모서리 69">
            <a:extLst>
              <a:ext uri="{FF2B5EF4-FFF2-40B4-BE49-F238E27FC236}">
                <a16:creationId xmlns:a16="http://schemas.microsoft.com/office/drawing/2014/main" id="{B6E0787A-5486-49CE-A49B-507AD1ECB7E4}"/>
              </a:ext>
            </a:extLst>
          </p:cNvPr>
          <p:cNvSpPr/>
          <p:nvPr/>
        </p:nvSpPr>
        <p:spPr>
          <a:xfrm>
            <a:off x="4896364" y="1322195"/>
            <a:ext cx="5487961" cy="21220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6BDB00-FAC1-4703-B90E-0DA061882F87}"/>
              </a:ext>
            </a:extLst>
          </p:cNvPr>
          <p:cNvSpPr txBox="1"/>
          <p:nvPr/>
        </p:nvSpPr>
        <p:spPr>
          <a:xfrm>
            <a:off x="-1139552" y="155762"/>
            <a:ext cx="4460680" cy="7617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3600" kern="0" dirty="0">
                <a:ln>
                  <a:solidFill>
                    <a:prstClr val="white">
                      <a:alpha val="0"/>
                    </a:prst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프로젝트 목표</a:t>
            </a:r>
            <a:endParaRPr lang="en-US" altLang="ko-KR" sz="3600" kern="0" dirty="0">
              <a:ln>
                <a:solidFill>
                  <a:prstClr val="white">
                    <a:alpha val="0"/>
                  </a:prst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28" name="Picture 6" descr="SOXL ETF, 반도체 3배 레버리지 ETF">
            <a:extLst>
              <a:ext uri="{FF2B5EF4-FFF2-40B4-BE49-F238E27FC236}">
                <a16:creationId xmlns:a16="http://schemas.microsoft.com/office/drawing/2014/main" id="{4EE7F036-D36C-4C10-9AE3-7DE50D2B8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04" y="1596879"/>
            <a:ext cx="4381527" cy="1558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F37079-166A-4DFB-B93C-0395062A2605}"/>
              </a:ext>
            </a:extLst>
          </p:cNvPr>
          <p:cNvSpPr txBox="1"/>
          <p:nvPr/>
        </p:nvSpPr>
        <p:spPr>
          <a:xfrm>
            <a:off x="4993471" y="1596879"/>
            <a:ext cx="52322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프로젝트는 미국 반도체 업종에 집중 투자하는 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ETF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‘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SOXL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주가데이터와 소셜 데이터를 심층 분석하여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투자할 때 유용한 지표를 제공하는 것을 목표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최종적으로 변동성이 큰 반도체 시장에서 투자 결정을 돕기 위해 특정 시점을 입력 시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‘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SOXL’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대하여 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강력매도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매도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중립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매수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강력매수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나눠진 의견을 제시하는 걸 목적으로 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0" name="사각형: 둥근 모서리 69">
            <a:extLst>
              <a:ext uri="{FF2B5EF4-FFF2-40B4-BE49-F238E27FC236}">
                <a16:creationId xmlns:a16="http://schemas.microsoft.com/office/drawing/2014/main" id="{C0FB5981-9F66-487E-B2FD-6D135616745C}"/>
              </a:ext>
            </a:extLst>
          </p:cNvPr>
          <p:cNvSpPr/>
          <p:nvPr/>
        </p:nvSpPr>
        <p:spPr>
          <a:xfrm>
            <a:off x="231238" y="4397148"/>
            <a:ext cx="10228836" cy="22451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473E81-79F6-456B-88C0-8D9B41085488}"/>
              </a:ext>
            </a:extLst>
          </p:cNvPr>
          <p:cNvSpPr txBox="1"/>
          <p:nvPr/>
        </p:nvSpPr>
        <p:spPr>
          <a:xfrm>
            <a:off x="5109013" y="537195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0%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DF6B13-FA58-48D8-83E3-E509BB72C31C}"/>
              </a:ext>
            </a:extLst>
          </p:cNvPr>
          <p:cNvSpPr txBox="1"/>
          <p:nvPr/>
        </p:nvSpPr>
        <p:spPr>
          <a:xfrm>
            <a:off x="4211782" y="5097205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-2%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F32B32-8B26-496A-BC70-79CF88631E8B}"/>
              </a:ext>
            </a:extLst>
          </p:cNvPr>
          <p:cNvSpPr txBox="1"/>
          <p:nvPr/>
        </p:nvSpPr>
        <p:spPr>
          <a:xfrm>
            <a:off x="3202600" y="5097209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-4%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7F12BA-401D-484B-A196-5B538F06CF0A}"/>
              </a:ext>
            </a:extLst>
          </p:cNvPr>
          <p:cNvSpPr txBox="1"/>
          <p:nvPr/>
        </p:nvSpPr>
        <p:spPr>
          <a:xfrm>
            <a:off x="2191815" y="536667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-6%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EA07F8-6B30-4D75-93C0-2670D5D89780}"/>
              </a:ext>
            </a:extLst>
          </p:cNvPr>
          <p:cNvSpPr txBox="1"/>
          <p:nvPr/>
        </p:nvSpPr>
        <p:spPr>
          <a:xfrm>
            <a:off x="1184236" y="5097202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-8%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897873-137B-4CD4-B381-C930DCA29A12}"/>
              </a:ext>
            </a:extLst>
          </p:cNvPr>
          <p:cNvSpPr txBox="1"/>
          <p:nvPr/>
        </p:nvSpPr>
        <p:spPr>
          <a:xfrm>
            <a:off x="8794722" y="5095534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+8%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1A9327-B2CB-43A4-8D43-4F7853C6B050}"/>
              </a:ext>
            </a:extLst>
          </p:cNvPr>
          <p:cNvSpPr txBox="1"/>
          <p:nvPr/>
        </p:nvSpPr>
        <p:spPr>
          <a:xfrm>
            <a:off x="7785540" y="53689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+6%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EF4241-2F21-41DF-B564-67FFB312E7EB}"/>
              </a:ext>
            </a:extLst>
          </p:cNvPr>
          <p:cNvSpPr txBox="1"/>
          <p:nvPr/>
        </p:nvSpPr>
        <p:spPr>
          <a:xfrm>
            <a:off x="6776358" y="5095541"/>
            <a:ext cx="68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+4%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EFD615-F5F0-4420-9EE4-339BEB76811D}"/>
              </a:ext>
            </a:extLst>
          </p:cNvPr>
          <p:cNvSpPr txBox="1"/>
          <p:nvPr/>
        </p:nvSpPr>
        <p:spPr>
          <a:xfrm>
            <a:off x="5767176" y="5095537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+2%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BB8DFD6-E748-46E3-B489-3089E1B31925}"/>
              </a:ext>
            </a:extLst>
          </p:cNvPr>
          <p:cNvCxnSpPr>
            <a:cxnSpLocks/>
            <a:stCxn id="32" idx="0"/>
            <a:endCxn id="43" idx="0"/>
          </p:cNvCxnSpPr>
          <p:nvPr/>
        </p:nvCxnSpPr>
        <p:spPr>
          <a:xfrm rot="5400000" flipH="1" flipV="1">
            <a:off x="5329844" y="4317472"/>
            <a:ext cx="1668" cy="1557799"/>
          </a:xfrm>
          <a:prstGeom prst="bentConnector3">
            <a:avLst>
              <a:gd name="adj1" fmla="val 27966906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479CB7B-5B96-4B8B-AFD5-779677236CC3}"/>
              </a:ext>
            </a:extLst>
          </p:cNvPr>
          <p:cNvCxnSpPr>
            <a:cxnSpLocks/>
            <a:stCxn id="39" idx="0"/>
            <a:endCxn id="40" idx="0"/>
          </p:cNvCxnSpPr>
          <p:nvPr/>
        </p:nvCxnSpPr>
        <p:spPr>
          <a:xfrm rot="5400000" flipH="1" flipV="1">
            <a:off x="5329043" y="1289923"/>
            <a:ext cx="1668" cy="7612890"/>
          </a:xfrm>
          <a:prstGeom prst="bentConnector3">
            <a:avLst>
              <a:gd name="adj1" fmla="val 27966906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472B08A-83B3-437D-A4D7-C7B096BDE2E7}"/>
              </a:ext>
            </a:extLst>
          </p:cNvPr>
          <p:cNvSpPr/>
          <p:nvPr/>
        </p:nvSpPr>
        <p:spPr>
          <a:xfrm>
            <a:off x="253329" y="5108167"/>
            <a:ext cx="10166386" cy="282612"/>
          </a:xfrm>
          <a:prstGeom prst="rect">
            <a:avLst/>
          </a:prstGeom>
          <a:gradFill flip="none" rotWithShape="1">
            <a:gsLst>
              <a:gs pos="5000">
                <a:srgbClr val="FF0000"/>
              </a:gs>
              <a:gs pos="74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03200" dist="38100" dir="5400000" algn="t" rotWithShape="0">
              <a:prstClr val="black">
                <a:alpha val="6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4C7983-6F0F-4FB7-92F3-9A0A33C3EF2E}"/>
              </a:ext>
            </a:extLst>
          </p:cNvPr>
          <p:cNvSpPr txBox="1"/>
          <p:nvPr/>
        </p:nvSpPr>
        <p:spPr>
          <a:xfrm>
            <a:off x="4993471" y="469988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061834-BBF1-43A3-862E-968252EB6F8F}"/>
              </a:ext>
            </a:extLst>
          </p:cNvPr>
          <p:cNvSpPr txBox="1"/>
          <p:nvPr/>
        </p:nvSpPr>
        <p:spPr>
          <a:xfrm>
            <a:off x="2734143" y="47061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559FA7-0F2F-4A94-8D42-B07EDE266255}"/>
              </a:ext>
            </a:extLst>
          </p:cNvPr>
          <p:cNvSpPr txBox="1"/>
          <p:nvPr/>
        </p:nvSpPr>
        <p:spPr>
          <a:xfrm>
            <a:off x="7332399" y="469988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매수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C6972-2F9D-4C30-9B82-7E9028D62C50}"/>
              </a:ext>
            </a:extLst>
          </p:cNvPr>
          <p:cNvSpPr txBox="1"/>
          <p:nvPr/>
        </p:nvSpPr>
        <p:spPr>
          <a:xfrm>
            <a:off x="9284958" y="470466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강력매수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884B6B-37E7-4733-BC68-8686A128A44C}"/>
              </a:ext>
            </a:extLst>
          </p:cNvPr>
          <p:cNvSpPr txBox="1"/>
          <p:nvPr/>
        </p:nvSpPr>
        <p:spPr>
          <a:xfrm>
            <a:off x="421499" y="470766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강력매도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73FC965-10B4-4E2C-BC95-D40AEADA6127}"/>
              </a:ext>
            </a:extLst>
          </p:cNvPr>
          <p:cNvSpPr/>
          <p:nvPr/>
        </p:nvSpPr>
        <p:spPr>
          <a:xfrm>
            <a:off x="328550" y="5806285"/>
            <a:ext cx="10010696" cy="520728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7E6CEB-070A-4B25-AA95-4D8862662383}"/>
              </a:ext>
            </a:extLst>
          </p:cNvPr>
          <p:cNvSpPr txBox="1"/>
          <p:nvPr/>
        </p:nvSpPr>
        <p:spPr>
          <a:xfrm>
            <a:off x="384201" y="5900772"/>
            <a:ext cx="10055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SOXL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주가가 다음 날 </a:t>
            </a:r>
            <a:r>
              <a:rPr lang="en-US" altLang="ko-KR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3%(</a:t>
            </a:r>
            <a:r>
              <a:rPr lang="ko-KR" altLang="en-US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매수</a:t>
            </a:r>
            <a:r>
              <a:rPr lang="en-US" altLang="ko-KR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오를 것으로 예측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했으나 다음 날 </a:t>
            </a:r>
            <a:r>
              <a:rPr lang="en-US" altLang="ko-KR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10%(</a:t>
            </a:r>
            <a:r>
              <a:rPr lang="ko-KR" altLang="en-US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강력매수</a:t>
            </a:r>
            <a:r>
              <a:rPr lang="en-US" altLang="ko-KR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올랐다면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경우를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B94C41-8988-4EB4-8DB8-098B93A5DD64}"/>
              </a:ext>
            </a:extLst>
          </p:cNvPr>
          <p:cNvSpPr txBox="1"/>
          <p:nvPr/>
        </p:nvSpPr>
        <p:spPr>
          <a:xfrm>
            <a:off x="4576331" y="6354744"/>
            <a:ext cx="195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반대의 경우도 같은 판단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06047E3-C2BF-4CE6-BBFD-FA528DA960A2}"/>
              </a:ext>
            </a:extLst>
          </p:cNvPr>
          <p:cNvCxnSpPr>
            <a:cxnSpLocks/>
          </p:cNvCxnSpPr>
          <p:nvPr/>
        </p:nvCxnSpPr>
        <p:spPr>
          <a:xfrm>
            <a:off x="4109188" y="6156794"/>
            <a:ext cx="0" cy="3542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9E874D1-B0E9-4A78-8141-EE450845A1A7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109188" y="6508633"/>
            <a:ext cx="467143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F109000-C730-4A60-AAA1-2147AA83D280}"/>
              </a:ext>
            </a:extLst>
          </p:cNvPr>
          <p:cNvCxnSpPr>
            <a:cxnSpLocks/>
          </p:cNvCxnSpPr>
          <p:nvPr/>
        </p:nvCxnSpPr>
        <p:spPr>
          <a:xfrm>
            <a:off x="7104801" y="6157100"/>
            <a:ext cx="0" cy="354218"/>
          </a:xfrm>
          <a:prstGeom prst="line">
            <a:avLst/>
          </a:prstGeom>
          <a:ln w="12700">
            <a:solidFill>
              <a:srgbClr val="FF0066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36AB266-883E-4120-B640-AD60E7B80BA2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6530712" y="6508632"/>
            <a:ext cx="574089" cy="1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130">
            <a:extLst>
              <a:ext uri="{FF2B5EF4-FFF2-40B4-BE49-F238E27FC236}">
                <a16:creationId xmlns:a16="http://schemas.microsoft.com/office/drawing/2014/main" id="{E7E16606-1D02-4B9F-957E-6C87EC5773F2}"/>
              </a:ext>
            </a:extLst>
          </p:cNvPr>
          <p:cNvSpPr/>
          <p:nvPr/>
        </p:nvSpPr>
        <p:spPr>
          <a:xfrm rot="5400000">
            <a:off x="1534489" y="3093122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60" name="Text Box 320">
            <a:extLst>
              <a:ext uri="{FF2B5EF4-FFF2-40B4-BE49-F238E27FC236}">
                <a16:creationId xmlns:a16="http://schemas.microsoft.com/office/drawing/2014/main" id="{688AA72E-24DC-4B87-9F32-8861337C1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058" y="4292421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매수</a:t>
            </a: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매도 지표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82E8B6D-FAEC-4E1A-9A9A-0F779C7A1FE9}"/>
              </a:ext>
            </a:extLst>
          </p:cNvPr>
          <p:cNvCxnSpPr>
            <a:cxnSpLocks/>
          </p:cNvCxnSpPr>
          <p:nvPr/>
        </p:nvCxnSpPr>
        <p:spPr>
          <a:xfrm>
            <a:off x="9136322" y="4626214"/>
            <a:ext cx="1254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05835F1-08B4-4A1C-A2B0-B198668D23DC}"/>
              </a:ext>
            </a:extLst>
          </p:cNvPr>
          <p:cNvCxnSpPr>
            <a:cxnSpLocks/>
          </p:cNvCxnSpPr>
          <p:nvPr/>
        </p:nvCxnSpPr>
        <p:spPr>
          <a:xfrm flipH="1">
            <a:off x="326703" y="4626214"/>
            <a:ext cx="11949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CA0C1530-2FC6-4BE6-9AE1-612362E8283A}"/>
              </a:ext>
            </a:extLst>
          </p:cNvPr>
          <p:cNvSpPr/>
          <p:nvPr/>
        </p:nvSpPr>
        <p:spPr>
          <a:xfrm>
            <a:off x="1198251" y="5283514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CD0078A-7DFC-493E-9083-74372F900F8E}"/>
              </a:ext>
            </a:extLst>
          </p:cNvPr>
          <p:cNvSpPr/>
          <p:nvPr/>
        </p:nvSpPr>
        <p:spPr>
          <a:xfrm>
            <a:off x="4195428" y="5298153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27BA88B-AD0C-406B-891B-DE22364D38BF}"/>
              </a:ext>
            </a:extLst>
          </p:cNvPr>
          <p:cNvSpPr/>
          <p:nvPr/>
        </p:nvSpPr>
        <p:spPr>
          <a:xfrm>
            <a:off x="5772807" y="5295174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700948D-ECC6-4965-8271-4A70B83E61B5}"/>
              </a:ext>
            </a:extLst>
          </p:cNvPr>
          <p:cNvSpPr/>
          <p:nvPr/>
        </p:nvSpPr>
        <p:spPr>
          <a:xfrm>
            <a:off x="8819207" y="5291605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EB65F3D-192D-4E13-94D0-03F9717EEACC}"/>
              </a:ext>
            </a:extLst>
          </p:cNvPr>
          <p:cNvSpPr/>
          <p:nvPr/>
        </p:nvSpPr>
        <p:spPr>
          <a:xfrm>
            <a:off x="230581" y="5349055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47282BF-88BF-4B1B-B0DF-4996E21C0857}"/>
              </a:ext>
            </a:extLst>
          </p:cNvPr>
          <p:cNvSpPr/>
          <p:nvPr/>
        </p:nvSpPr>
        <p:spPr>
          <a:xfrm>
            <a:off x="10062364" y="5363694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⋯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607E7-66E3-4880-AD69-B158445EC2D0}"/>
              </a:ext>
            </a:extLst>
          </p:cNvPr>
          <p:cNvSpPr txBox="1"/>
          <p:nvPr/>
        </p:nvSpPr>
        <p:spPr>
          <a:xfrm rot="20539131">
            <a:off x="12487" y="3897607"/>
            <a:ext cx="18459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PPT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내용 중 일부</a:t>
            </a:r>
          </a:p>
        </p:txBody>
      </p:sp>
      <p:pic>
        <p:nvPicPr>
          <p:cNvPr id="3076" name="Picture 4" descr="별 ">
            <a:extLst>
              <a:ext uri="{FF2B5EF4-FFF2-40B4-BE49-F238E27FC236}">
                <a16:creationId xmlns:a16="http://schemas.microsoft.com/office/drawing/2014/main" id="{4BFB661A-B40B-477B-A177-61676520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464">
            <a:off x="225928" y="198589"/>
            <a:ext cx="312017" cy="2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43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학습데이터 확인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B70556-8663-4658-9659-C0AE49837F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168"/>
          <a:stretch/>
        </p:blipFill>
        <p:spPr>
          <a:xfrm>
            <a:off x="626456" y="2293347"/>
            <a:ext cx="9053138" cy="42957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CB061E-30C4-431A-8A6E-EE9D5AA1AD44}"/>
              </a:ext>
            </a:extLst>
          </p:cNvPr>
          <p:cNvSpPr/>
          <p:nvPr/>
        </p:nvSpPr>
        <p:spPr>
          <a:xfrm>
            <a:off x="5671151" y="2569558"/>
            <a:ext cx="2427180" cy="401954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F4A7658-DC9F-4853-B188-318EA1A68F30}"/>
              </a:ext>
            </a:extLst>
          </p:cNvPr>
          <p:cNvSpPr/>
          <p:nvPr/>
        </p:nvSpPr>
        <p:spPr>
          <a:xfrm>
            <a:off x="8126849" y="2569558"/>
            <a:ext cx="1552744" cy="4019549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AB4D360-A460-46E2-9A5D-D21150BBA5E2}"/>
              </a:ext>
            </a:extLst>
          </p:cNvPr>
          <p:cNvCxnSpPr>
            <a:cxnSpLocks/>
          </p:cNvCxnSpPr>
          <p:nvPr/>
        </p:nvCxnSpPr>
        <p:spPr>
          <a:xfrm rot="10800000">
            <a:off x="5153026" y="1973656"/>
            <a:ext cx="1492218" cy="595900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FF0000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CDAF5B-E5B6-4696-8F18-BE02370D30DF}"/>
              </a:ext>
            </a:extLst>
          </p:cNvPr>
          <p:cNvSpPr txBox="1"/>
          <p:nvPr/>
        </p:nvSpPr>
        <p:spPr>
          <a:xfrm>
            <a:off x="2702895" y="180162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문서요약 모델 적용결과</a:t>
            </a:r>
            <a:endParaRPr lang="en-US" altLang="ko-KR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0C8F77D8-E3C0-43A1-BD1B-FD8136D87EF4}"/>
              </a:ext>
            </a:extLst>
          </p:cNvPr>
          <p:cNvCxnSpPr>
            <a:cxnSpLocks/>
            <a:endCxn id="65" idx="3"/>
          </p:cNvCxnSpPr>
          <p:nvPr/>
        </p:nvCxnSpPr>
        <p:spPr>
          <a:xfrm rot="10800000">
            <a:off x="8371393" y="1986288"/>
            <a:ext cx="1274119" cy="583268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FFC000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03663D-8E32-4701-9F85-E71BDD67E05C}"/>
              </a:ext>
            </a:extLst>
          </p:cNvPr>
          <p:cNvSpPr txBox="1"/>
          <p:nvPr/>
        </p:nvSpPr>
        <p:spPr>
          <a:xfrm>
            <a:off x="5955346" y="180162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감성분석 모델 적용결과</a:t>
            </a:r>
            <a:endParaRPr lang="en-US" altLang="ko-KR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6FECEA3-C450-4FEE-991A-A54254BD7D2D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AD93D2-A243-4A58-94D5-5E4E098566D5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모델 활용</a:t>
            </a:r>
          </a:p>
        </p:txBody>
      </p:sp>
    </p:spTree>
    <p:extLst>
      <p:ext uri="{BB962C8B-B14F-4D97-AF65-F5344CB8AC3E}">
        <p14:creationId xmlns:p14="http://schemas.microsoft.com/office/powerpoint/2010/main" val="297418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5BED6CF1-A984-4F61-B442-28E6B04F8851}"/>
              </a:ext>
            </a:extLst>
          </p:cNvPr>
          <p:cNvGrpSpPr/>
          <p:nvPr/>
        </p:nvGrpSpPr>
        <p:grpSpPr>
          <a:xfrm>
            <a:off x="757076" y="1618580"/>
            <a:ext cx="2234602" cy="336917"/>
            <a:chOff x="413252" y="1712239"/>
            <a:chExt cx="3977089" cy="336917"/>
          </a:xfrm>
        </p:grpSpPr>
        <p:sp>
          <p:nvSpPr>
            <p:cNvPr id="19" name="양쪽 모서리가 둥근 사각형 2">
              <a:extLst>
                <a:ext uri="{FF2B5EF4-FFF2-40B4-BE49-F238E27FC236}">
                  <a16:creationId xmlns:a16="http://schemas.microsoft.com/office/drawing/2014/main" id="{70A3A8DE-7754-417B-82C4-F3EA8F929AB9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20" name="양쪽 모서리가 둥근 사각형 2">
              <a:extLst>
                <a:ext uri="{FF2B5EF4-FFF2-40B4-BE49-F238E27FC236}">
                  <a16:creationId xmlns:a16="http://schemas.microsoft.com/office/drawing/2014/main" id="{038D4A5B-62C0-4F92-B22C-8E85539D46F9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수집데이터 현황</a:t>
              </a:r>
            </a:p>
          </p:txBody>
        </p:sp>
      </p:grpSp>
      <p:sp>
        <p:nvSpPr>
          <p:cNvPr id="21" name="사각형: 둥근 모서리 69">
            <a:extLst>
              <a:ext uri="{FF2B5EF4-FFF2-40B4-BE49-F238E27FC236}">
                <a16:creationId xmlns:a16="http://schemas.microsoft.com/office/drawing/2014/main" id="{61A8704F-6A5E-4697-86A3-922165B1C8B4}"/>
              </a:ext>
            </a:extLst>
          </p:cNvPr>
          <p:cNvSpPr/>
          <p:nvPr/>
        </p:nvSpPr>
        <p:spPr>
          <a:xfrm>
            <a:off x="223264" y="1953383"/>
            <a:ext cx="1007283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85C38-50F0-DBE2-88E3-1D7EF42FF818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11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수집데이터 형식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총 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42,375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건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13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4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6" name="Group 216">
            <a:extLst>
              <a:ext uri="{FF2B5EF4-FFF2-40B4-BE49-F238E27FC236}">
                <a16:creationId xmlns:a16="http://schemas.microsoft.com/office/drawing/2014/main" id="{1DC76BE0-EE39-352F-E0AD-72BD0EA4B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54925"/>
              </p:ext>
            </p:extLst>
          </p:nvPr>
        </p:nvGraphicFramePr>
        <p:xfrm>
          <a:off x="264012" y="2029997"/>
          <a:ext cx="9991340" cy="4780378"/>
        </p:xfrm>
        <a:graphic>
          <a:graphicData uri="http://schemas.openxmlformats.org/drawingml/2006/table">
            <a:tbl>
              <a:tblPr/>
              <a:tblGrid>
                <a:gridCol w="740922">
                  <a:extLst>
                    <a:ext uri="{9D8B030D-6E8A-4147-A177-3AD203B41FA5}">
                      <a16:colId xmlns:a16="http://schemas.microsoft.com/office/drawing/2014/main" val="3269376590"/>
                    </a:ext>
                  </a:extLst>
                </a:gridCol>
                <a:gridCol w="1866219">
                  <a:extLst>
                    <a:ext uri="{9D8B030D-6E8A-4147-A177-3AD203B41FA5}">
                      <a16:colId xmlns:a16="http://schemas.microsoft.com/office/drawing/2014/main" val="1838024470"/>
                    </a:ext>
                  </a:extLst>
                </a:gridCol>
                <a:gridCol w="3664726">
                  <a:extLst>
                    <a:ext uri="{9D8B030D-6E8A-4147-A177-3AD203B41FA5}">
                      <a16:colId xmlns:a16="http://schemas.microsoft.com/office/drawing/2014/main" val="2303630945"/>
                    </a:ext>
                  </a:extLst>
                </a:gridCol>
                <a:gridCol w="1376365">
                  <a:extLst>
                    <a:ext uri="{9D8B030D-6E8A-4147-A177-3AD203B41FA5}">
                      <a16:colId xmlns:a16="http://schemas.microsoft.com/office/drawing/2014/main" val="2905315233"/>
                    </a:ext>
                  </a:extLst>
                </a:gridCol>
                <a:gridCol w="1171554">
                  <a:extLst>
                    <a:ext uri="{9D8B030D-6E8A-4147-A177-3AD203B41FA5}">
                      <a16:colId xmlns:a16="http://schemas.microsoft.com/office/drawing/2014/main" val="2071096200"/>
                    </a:ext>
                  </a:extLst>
                </a:gridCol>
                <a:gridCol w="1171554">
                  <a:extLst>
                    <a:ext uri="{9D8B030D-6E8A-4147-A177-3AD203B41FA5}">
                      <a16:colId xmlns:a16="http://schemas.microsoft.com/office/drawing/2014/main" val="4059440933"/>
                    </a:ext>
                  </a:extLst>
                </a:gridCol>
              </a:tblGrid>
              <a:tr h="6424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연번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수집 공간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 예시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기간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데이터</a:t>
                      </a:r>
                      <a:r>
                        <a:rPr kumimoji="1" lang="en-US" altLang="ko-KR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</a:t>
                      </a: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형식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4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용량 및 건수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7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endParaRPr kumimoji="1" lang="ko-KR" altLang="en-US" sz="1000" b="1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1" kern="0" dirty="0" err="1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Raddit</a:t>
                      </a:r>
                      <a:endParaRPr kumimoji="1" lang="ko-KR" altLang="en-US" sz="1200" b="1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ko-KR" altLang="en-US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4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2024.5.22</a:t>
                      </a:r>
                      <a:r>
                        <a:rPr kumimoji="1" lang="ko-KR" altLang="en-US" sz="14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 기준 </a:t>
                      </a:r>
                      <a:endParaRPr kumimoji="1" lang="en-US" altLang="ko-KR" sz="14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4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1</a:t>
                      </a:r>
                      <a:r>
                        <a:rPr kumimoji="1" lang="ko-KR" altLang="en-US" sz="14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년 전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i="0" u="none" strike="noStrike" kern="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Excel,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en-US" altLang="ko-KR" sz="1800" b="0" i="0" u="none" strike="noStrike" kern="0" cap="none" spc="0" normalizeH="0" baseline="0" noProof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Csv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34,635</a:t>
                      </a:r>
                      <a:r>
                        <a:rPr kumimoji="1" lang="ko-KR" altLang="en-US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２</a:t>
                      </a:r>
                      <a:endParaRPr kumimoji="1" lang="en-US" altLang="ko-KR" sz="1000" b="1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investing.com</a:t>
                      </a:r>
                      <a:endParaRPr kumimoji="1" lang="ko-KR" altLang="en-US" sz="1200" b="1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46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ko-KR" altLang="en-US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0794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endParaRPr kumimoji="1" lang="en-US" altLang="ko-KR" sz="1600" b="0" i="0" u="none" strike="noStrike" kern="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5,680</a:t>
                      </a:r>
                      <a:r>
                        <a:rPr kumimoji="1" lang="ko-KR" altLang="en-US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389596"/>
                  </a:ext>
                </a:extLst>
              </a:tr>
              <a:tr h="11476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200" b="1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네이버 주식토론방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0" indent="-1746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1" lang="ko-KR" altLang="en-US" sz="1200" b="0" kern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 typeface="KoPub돋움체 Light" pitchFamily="2" charset="2"/>
                        <a:buNone/>
                        <a:tabLst/>
                        <a:defRPr/>
                      </a:pPr>
                      <a:endParaRPr kumimoji="1" lang="en-US" altLang="ko-KR" sz="1600" b="0" i="0" u="none" strike="noStrike" kern="0" cap="none" spc="0" normalizeH="0" baseline="0" noProof="0" dirty="0">
                        <a:ln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altLang="ko-KR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2,059</a:t>
                      </a:r>
                      <a:r>
                        <a:rPr kumimoji="1" lang="ko-KR" altLang="en-US" sz="1200" b="0" kern="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rgbClr val="000000"/>
                          </a:solidFill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건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60234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766BF4-66F1-4968-9747-97D92BF86E1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23447F-6F40-4038-9124-80E1B2B31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726" b="32023"/>
          <a:stretch/>
        </p:blipFill>
        <p:spPr>
          <a:xfrm>
            <a:off x="2928907" y="5774007"/>
            <a:ext cx="3576667" cy="965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55A8B2-35A5-401D-912C-B3321A4AD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928" y="4245199"/>
            <a:ext cx="3370623" cy="1374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D5E262-A75D-4D02-AD5D-917D757AD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907" y="2807682"/>
            <a:ext cx="3600193" cy="1283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EB175596-6FB7-4A76-B968-E0625072345B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77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69">
            <a:extLst>
              <a:ext uri="{FF2B5EF4-FFF2-40B4-BE49-F238E27FC236}">
                <a16:creationId xmlns:a16="http://schemas.microsoft.com/office/drawing/2014/main" id="{964B9DDF-B1C6-411A-908F-8F3DE299B654}"/>
              </a:ext>
            </a:extLst>
          </p:cNvPr>
          <p:cNvSpPr/>
          <p:nvPr/>
        </p:nvSpPr>
        <p:spPr>
          <a:xfrm>
            <a:off x="223264" y="1665667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94261-0110-84BC-6049-5F7D01335E19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항목</a:t>
              </a: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A617ADA-F919-47B6-A53A-5DD840C15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258114"/>
              </p:ext>
            </p:extLst>
          </p:nvPr>
        </p:nvGraphicFramePr>
        <p:xfrm>
          <a:off x="415014" y="1765140"/>
          <a:ext cx="9845335" cy="42289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14745">
                  <a:extLst>
                    <a:ext uri="{9D8B030D-6E8A-4147-A177-3AD203B41FA5}">
                      <a16:colId xmlns:a16="http://schemas.microsoft.com/office/drawing/2014/main" val="2850197656"/>
                    </a:ext>
                  </a:extLst>
                </a:gridCol>
                <a:gridCol w="865814">
                  <a:extLst>
                    <a:ext uri="{9D8B030D-6E8A-4147-A177-3AD203B41FA5}">
                      <a16:colId xmlns:a16="http://schemas.microsoft.com/office/drawing/2014/main" val="3867587289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420686145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868716150"/>
                    </a:ext>
                  </a:extLst>
                </a:gridCol>
                <a:gridCol w="5824496">
                  <a:extLst>
                    <a:ext uri="{9D8B030D-6E8A-4147-A177-3AD203B41FA5}">
                      <a16:colId xmlns:a16="http://schemas.microsoft.com/office/drawing/2014/main" val="1983780390"/>
                    </a:ext>
                  </a:extLst>
                </a:gridCol>
              </a:tblGrid>
              <a:tr h="232949"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데이터 명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전처리</a:t>
                      </a:r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행수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제외 행수 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변경 내용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8126" rtl="0" eaLnBrk="1" fontAlgn="ctr" latinLnBrk="1" hangingPunct="1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 marL="6375" marR="6375" marT="6375" marB="0"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95545"/>
                  </a:ext>
                </a:extLst>
              </a:tr>
              <a:tr h="21548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spc="-15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Raddit</a:t>
                      </a:r>
                      <a:endParaRPr lang="ko-KR" altLang="en-US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34,635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soxl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상위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ticker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소셜 데이터 총합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34914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34,635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불필요한 컬럼 삭제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필요한 컬럼만 남기고 나머지 컬럼 삭제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014079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15,106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19,529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값 제거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및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Text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컬럼에서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값 제거 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27691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15,032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74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Type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열 </a:t>
                      </a:r>
                      <a:r>
                        <a:rPr lang="ko-KR" altLang="en-US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전처리</a:t>
                      </a:r>
                      <a:endParaRPr lang="ko-KR" altLang="en-US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Type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열에 있는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'reddit’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을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ticker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으로 변경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697391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15,032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 컬럼 추가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Open, High, Low, Close, Adj Close, Volume, SOXL_Open, SOXL_High, SOXL_Low, SOXL_Close, SOXL_Adj Close, SOXL_Volume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 추가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68724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15,032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 컬럼 정의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Time, head, Text, type, </a:t>
                      </a:r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(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총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컬럼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51169"/>
                  </a:ext>
                </a:extLst>
              </a:tr>
              <a:tr h="21548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Investing</a:t>
                      </a:r>
                      <a:endParaRPr lang="ko-KR" altLang="en-US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5,680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soxl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상위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30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ticker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소셜 데이터 총합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70270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5,680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 추가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Type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 만들어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ticker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명 넣기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711179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5,680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형식 변경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날짜 형식 변경하기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'2024-05-02 00:00:00.000000' -&gt; '2024-05-02'</a:t>
                      </a:r>
                      <a:endParaRPr lang="ko-KR" altLang="en-US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64881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798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4,882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값 제거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Comment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컬럼에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값 제거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906225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798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 컬럼 추가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Open, High, Low, Close, Adj Close, Volume, SOXL_Open, SOXL_High, SOXL_Low, SOXL_Close, SOXL_Adj Close, SOXL_Volume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 추가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323288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798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 컬럼 정의</a:t>
                      </a: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Time, head, Text, type, </a:t>
                      </a:r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(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총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컬럼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57074"/>
                  </a:ext>
                </a:extLst>
              </a:tr>
              <a:tr h="2154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kern="1200" spc="-15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네이버 주식토론방</a:t>
                      </a:r>
                      <a:endParaRPr lang="en-US" altLang="ko-KR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2,059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-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soxl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관련 네이버 주식 </a:t>
                      </a:r>
                      <a:r>
                        <a:rPr lang="ko-KR" altLang="en-US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토론방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주주글</a:t>
                      </a:r>
                      <a:r>
                        <a:rPr lang="ko-KR" altLang="en-US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의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수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655541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2,059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 변경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Time, head, Text, Type, </a:t>
                      </a:r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기준으로 변경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584140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2,059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1,066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값 제거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및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Text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컬럼에서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값 제거 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497358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993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 컬럼 추가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Open, High, Low, Close, Adj Close, Volume, SOXL_Open, SOXL_High, SOXL_Low, SOXL_Close, SOXL_Adj Close, SOXL_Volume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 추가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745508"/>
                  </a:ext>
                </a:extLst>
              </a:tr>
              <a:tr h="215485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400" b="1" kern="1200" spc="-15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993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0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주요 컬럼 정의</a:t>
                      </a: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812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Time, head, Text, type, </a:t>
                      </a:r>
                      <a:r>
                        <a:rPr lang="en-US" altLang="ko-KR" sz="1050" kern="1200" spc="0" dirty="0" err="1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src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, (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주가에 관련된 컬럼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총 </a:t>
                      </a:r>
                      <a:r>
                        <a:rPr lang="en-US" altLang="ko-KR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1050" kern="1200" spc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0"/>
                              </a:prstClr>
                            </a:solidFill>
                          </a:ln>
                          <a:solidFill>
                            <a:srgbClr val="FF0000"/>
                          </a:solidFill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  <a:cs typeface="+mn-cs"/>
                        </a:rPr>
                        <a:t>개의 컬럼</a:t>
                      </a:r>
                      <a:endParaRPr lang="en-US" altLang="ko-KR" sz="1050" kern="1200" spc="0" dirty="0">
                        <a:ln>
                          <a:solidFill>
                            <a:prstClr val="black">
                              <a:lumMod val="75000"/>
                              <a:lumOff val="25000"/>
                              <a:alpha val="0"/>
                            </a:prstClr>
                          </a:solidFill>
                        </a:ln>
                        <a:solidFill>
                          <a:srgbClr val="FF0000"/>
                        </a:solidFill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  <a:cs typeface="+mn-cs"/>
                      </a:endParaRPr>
                    </a:p>
                  </a:txBody>
                  <a:tcPr marL="6375" marR="6375" marT="6375" marB="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3687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4565E6-3052-4EE1-9A32-46603C0EE09E}"/>
              </a:ext>
            </a:extLst>
          </p:cNvPr>
          <p:cNvSpPr/>
          <p:nvPr/>
        </p:nvSpPr>
        <p:spPr>
          <a:xfrm>
            <a:off x="425644" y="6124569"/>
            <a:ext cx="9834706" cy="540725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5B986B-3383-4F28-B4CC-480E1F9481F8}"/>
              </a:ext>
            </a:extLst>
          </p:cNvPr>
          <p:cNvSpPr txBox="1"/>
          <p:nvPr/>
        </p:nvSpPr>
        <p:spPr>
          <a:xfrm>
            <a:off x="751009" y="6249545"/>
            <a:ext cx="9454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120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Raddit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(15,032 rows x 17) </a:t>
            </a:r>
            <a:r>
              <a:rPr lang="en-US" altLang="ko-KR" sz="1200" b="1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+ 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Investing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(798 rows x 17)</a:t>
            </a:r>
            <a:r>
              <a:rPr lang="en-US" altLang="ko-KR" sz="1200" b="1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 +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네이버 주식 </a:t>
            </a:r>
            <a:r>
              <a:rPr lang="ko-KR" altLang="en-US" sz="120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토론방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(993 rows x 17)  </a:t>
            </a:r>
            <a:r>
              <a:rPr lang="en-US" altLang="ko-KR" sz="1200" b="1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=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수집 데이터 수</a:t>
            </a:r>
            <a:r>
              <a:rPr lang="en-US" altLang="ko-KR" sz="14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(16,823 rows x 17)</a:t>
            </a:r>
            <a:endParaRPr lang="ko-KR" altLang="en-US" sz="12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pic>
        <p:nvPicPr>
          <p:cNvPr id="19" name="그래픽 148">
            <a:extLst>
              <a:ext uri="{FF2B5EF4-FFF2-40B4-BE49-F238E27FC236}">
                <a16:creationId xmlns:a16="http://schemas.microsoft.com/office/drawing/2014/main" id="{E9D97C6B-B631-49DF-B647-0A7C574AD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206" y="6274047"/>
            <a:ext cx="209834" cy="25877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E639C0E3-543C-4BED-A657-6E6E6A6142FB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2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69">
            <a:extLst>
              <a:ext uri="{FF2B5EF4-FFF2-40B4-BE49-F238E27FC236}">
                <a16:creationId xmlns:a16="http://schemas.microsoft.com/office/drawing/2014/main" id="{E9648465-2CF6-47E7-BF46-032EA37CBDEB}"/>
              </a:ext>
            </a:extLst>
          </p:cNvPr>
          <p:cNvSpPr/>
          <p:nvPr/>
        </p:nvSpPr>
        <p:spPr>
          <a:xfrm>
            <a:off x="223264" y="3728682"/>
            <a:ext cx="10228835" cy="29909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8" name="사각형: 둥근 모서리 69">
            <a:extLst>
              <a:ext uri="{FF2B5EF4-FFF2-40B4-BE49-F238E27FC236}">
                <a16:creationId xmlns:a16="http://schemas.microsoft.com/office/drawing/2014/main" id="{B4666A52-ED55-4A89-984A-06188EDF38A9}"/>
              </a:ext>
            </a:extLst>
          </p:cNvPr>
          <p:cNvSpPr/>
          <p:nvPr/>
        </p:nvSpPr>
        <p:spPr>
          <a:xfrm>
            <a:off x="223264" y="1902920"/>
            <a:ext cx="10228835" cy="13398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설명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E7336B-E1C7-4B1F-9F1C-C08A284BADCC}"/>
              </a:ext>
            </a:extLst>
          </p:cNvPr>
          <p:cNvSpPr/>
          <p:nvPr/>
        </p:nvSpPr>
        <p:spPr>
          <a:xfrm>
            <a:off x="7454780" y="2381951"/>
            <a:ext cx="3021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주가 </a:t>
            </a:r>
            <a:r>
              <a:rPr lang="ko-KR" altLang="en-US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변동량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 데이터 가져오기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17AF09D-F901-4DBE-AFD0-E97707A94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4" t="1" b="76206"/>
          <a:stretch/>
        </p:blipFill>
        <p:spPr>
          <a:xfrm>
            <a:off x="421889" y="2166097"/>
            <a:ext cx="6398012" cy="801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B54B7C51-7575-4FBB-A0B7-1F0043ED51BF}"/>
              </a:ext>
            </a:extLst>
          </p:cNvPr>
          <p:cNvSpPr/>
          <p:nvPr/>
        </p:nvSpPr>
        <p:spPr>
          <a:xfrm>
            <a:off x="6690898" y="2422335"/>
            <a:ext cx="710726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B72B1E0-0D8E-46E2-9983-3A3ECEF7C573}"/>
              </a:ext>
            </a:extLst>
          </p:cNvPr>
          <p:cNvSpPr/>
          <p:nvPr/>
        </p:nvSpPr>
        <p:spPr>
          <a:xfrm>
            <a:off x="4925244" y="4969463"/>
            <a:ext cx="710726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DF8D71-7714-40DF-8954-1FD7BDA68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8" t="5203" r="6515" b="17870"/>
          <a:stretch/>
        </p:blipFill>
        <p:spPr>
          <a:xfrm>
            <a:off x="421889" y="4297288"/>
            <a:ext cx="4539241" cy="1465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EA9150-8E8E-4BBC-A65D-B0D0D69184EA}"/>
              </a:ext>
            </a:extLst>
          </p:cNvPr>
          <p:cNvSpPr/>
          <p:nvPr/>
        </p:nvSpPr>
        <p:spPr>
          <a:xfrm>
            <a:off x="496994" y="5821013"/>
            <a:ext cx="44692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1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년 동안의 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SOXL </a:t>
            </a:r>
            <a:r>
              <a: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rPr>
              <a:t>주가변동의 평균값 </a:t>
            </a:r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약 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4%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0E2A3D9-FAE8-46D2-AA89-AF183448B210}"/>
              </a:ext>
            </a:extLst>
          </p:cNvPr>
          <p:cNvGrpSpPr/>
          <p:nvPr/>
        </p:nvGrpSpPr>
        <p:grpSpPr>
          <a:xfrm>
            <a:off x="5669293" y="3934488"/>
            <a:ext cx="4741580" cy="2537202"/>
            <a:chOff x="5669293" y="3523427"/>
            <a:chExt cx="4741580" cy="253720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9518E39-928C-4B6B-81AC-7300679FC8A5}"/>
                </a:ext>
              </a:extLst>
            </p:cNvPr>
            <p:cNvGrpSpPr/>
            <p:nvPr/>
          </p:nvGrpSpPr>
          <p:grpSpPr>
            <a:xfrm>
              <a:off x="5669293" y="3523427"/>
              <a:ext cx="3238499" cy="2537202"/>
              <a:chOff x="6836686" y="3358394"/>
              <a:chExt cx="3238499" cy="253720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49E9D84-64F7-4884-89D5-F1848ED395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49405" b="25386"/>
              <a:stretch/>
            </p:blipFill>
            <p:spPr>
              <a:xfrm>
                <a:off x="6836686" y="3358394"/>
                <a:ext cx="3238499" cy="253720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1C18699-C50A-4B10-B156-C21BDDD228D5}"/>
                  </a:ext>
                </a:extLst>
              </p:cNvPr>
              <p:cNvSpPr/>
              <p:nvPr/>
            </p:nvSpPr>
            <p:spPr>
              <a:xfrm>
                <a:off x="7118761" y="4490059"/>
                <a:ext cx="2911063" cy="31054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FA3FD28E-97C8-42EF-A018-B3882AA727AB}"/>
                  </a:ext>
                </a:extLst>
              </p:cNvPr>
              <p:cNvSpPr/>
              <p:nvPr/>
            </p:nvSpPr>
            <p:spPr>
              <a:xfrm>
                <a:off x="7118762" y="3614633"/>
                <a:ext cx="1337174" cy="2789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4DFC559-D4D0-448B-95A6-46341CE4D868}"/>
                  </a:ext>
                </a:extLst>
              </p:cNvPr>
              <p:cNvSpPr/>
              <p:nvPr/>
            </p:nvSpPr>
            <p:spPr>
              <a:xfrm>
                <a:off x="7118761" y="4953972"/>
                <a:ext cx="1478132" cy="2789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92DADD-80D5-4564-84E8-C094DE17177B}"/>
                </a:ext>
              </a:extLst>
            </p:cNvPr>
            <p:cNvSpPr txBox="1"/>
            <p:nvPr/>
          </p:nvSpPr>
          <p:spPr>
            <a:xfrm>
              <a:off x="8895754" y="4625697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중립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(2)</a:t>
              </a:r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E694C0-34FC-4E30-9C4B-3E85684D4263}"/>
                </a:ext>
              </a:extLst>
            </p:cNvPr>
            <p:cNvSpPr txBox="1"/>
            <p:nvPr/>
          </p:nvSpPr>
          <p:spPr>
            <a:xfrm>
              <a:off x="7322534" y="3734466"/>
              <a:ext cx="1385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강력 매수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(4)</a:t>
              </a:r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248D2B-6895-403A-B8BD-E1B30D1F5C66}"/>
                </a:ext>
              </a:extLst>
            </p:cNvPr>
            <p:cNvSpPr txBox="1"/>
            <p:nvPr/>
          </p:nvSpPr>
          <p:spPr>
            <a:xfrm>
              <a:off x="9322113" y="4889139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-2%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  <a:sym typeface="Wingdings" panose="05000000000000000000" pitchFamily="2" charset="2"/>
                </a:rPr>
                <a:t> 2% </a:t>
              </a:r>
            </a:p>
            <a:p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  <a:sym typeface="Wingdings" panose="05000000000000000000" pitchFamily="2" charset="2"/>
                </a:rPr>
                <a:t>주가변동의 평균값</a:t>
              </a:r>
              <a:endParaRPr lang="ko-KR" altLang="en-US" sz="900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A34486-AFE7-4CCE-BA1D-F6FD8CAAED2D}"/>
                </a:ext>
              </a:extLst>
            </p:cNvPr>
            <p:cNvSpPr txBox="1"/>
            <p:nvPr/>
          </p:nvSpPr>
          <p:spPr>
            <a:xfrm>
              <a:off x="7476888" y="5073805"/>
              <a:ext cx="1382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강력 매도</a:t>
              </a:r>
              <a:r>
                <a:rPr lang="en-US" altLang="ko-KR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(0)</a:t>
              </a:r>
              <a:endParaRPr lang="ko-KR" altLang="en-US" dirty="0">
                <a:latin typeface="공체 Light" panose="00000300000000000000" pitchFamily="2" charset="-127"/>
                <a:ea typeface="공체 Light" panose="00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F36B87-9280-42E6-8CD0-5886CEA79DB9}"/>
                </a:ext>
              </a:extLst>
            </p:cNvPr>
            <p:cNvSpPr txBox="1"/>
            <p:nvPr/>
          </p:nvSpPr>
          <p:spPr>
            <a:xfrm>
              <a:off x="7553827" y="4013030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2%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  <a:sym typeface="Wingdings" panose="05000000000000000000" pitchFamily="2" charset="2"/>
                </a:rPr>
                <a:t> 8% </a:t>
              </a:r>
            </a:p>
            <a:p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주가변동의 평균값 </a:t>
              </a:r>
              <a:r>
                <a:rPr lang="en-US" altLang="ko-KR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+150% </a:t>
              </a:r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이상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E98449-9A77-4D9A-B73E-1099720D5B43}"/>
                </a:ext>
              </a:extLst>
            </p:cNvPr>
            <p:cNvSpPr txBox="1"/>
            <p:nvPr/>
          </p:nvSpPr>
          <p:spPr>
            <a:xfrm>
              <a:off x="7555429" y="5348805"/>
              <a:ext cx="1694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</a:rPr>
                <a:t>-2% </a:t>
              </a:r>
              <a:r>
                <a:rPr lang="en-US" altLang="ko-KR" sz="900" dirty="0">
                  <a:latin typeface="공체 Light" panose="00000300000000000000" pitchFamily="2" charset="-127"/>
                  <a:ea typeface="공체 Light" panose="00000300000000000000" pitchFamily="2" charset="-127"/>
                  <a:sym typeface="Wingdings" panose="05000000000000000000" pitchFamily="2" charset="2"/>
                </a:rPr>
                <a:t> -8% </a:t>
              </a:r>
            </a:p>
            <a:p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주가변동의 평균값 </a:t>
              </a:r>
              <a:r>
                <a:rPr lang="en-US" altLang="ko-KR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-150% </a:t>
              </a:r>
              <a:r>
                <a:rPr lang="ko-KR" altLang="en-US" sz="900" dirty="0">
                  <a:solidFill>
                    <a:srgbClr val="FF0000"/>
                  </a:solidFill>
                  <a:latin typeface="공체 Light" panose="00000300000000000000" pitchFamily="2" charset="-127"/>
                  <a:ea typeface="공체 Light" panose="00000300000000000000" pitchFamily="2" charset="-127"/>
                </a:rPr>
                <a:t>이하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CB7C622-74D7-4FFF-93D8-C6307AEEA6A6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37" name="모서리가 둥근 직사각형 130">
              <a:extLst>
                <a:ext uri="{FF2B5EF4-FFF2-40B4-BE49-F238E27FC236}">
                  <a16:creationId xmlns:a16="http://schemas.microsoft.com/office/drawing/2014/main" id="{AC5CFDA8-03F3-408B-8D00-47D2A5616871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38" name="Text Box 320">
              <a:extLst>
                <a:ext uri="{FF2B5EF4-FFF2-40B4-BE49-F238E27FC236}">
                  <a16:creationId xmlns:a16="http://schemas.microsoft.com/office/drawing/2014/main" id="{D52CD966-0F0B-493A-AA67-F4B11E0CC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주가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변동량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데이터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38349B-F464-4F03-B072-D52CB1FF1D9E}"/>
              </a:ext>
            </a:extLst>
          </p:cNvPr>
          <p:cNvGrpSpPr/>
          <p:nvPr/>
        </p:nvGrpSpPr>
        <p:grpSpPr>
          <a:xfrm>
            <a:off x="351983" y="3557328"/>
            <a:ext cx="2627430" cy="290770"/>
            <a:chOff x="7463570" y="1396005"/>
            <a:chExt cx="2627430" cy="290770"/>
          </a:xfrm>
        </p:grpSpPr>
        <p:sp>
          <p:nvSpPr>
            <p:cNvPr id="40" name="모서리가 둥근 직사각형 130">
              <a:extLst>
                <a:ext uri="{FF2B5EF4-FFF2-40B4-BE49-F238E27FC236}">
                  <a16:creationId xmlns:a16="http://schemas.microsoft.com/office/drawing/2014/main" id="{E0B6829F-7F78-4E80-8312-F9B68E2D265E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1" name="Text Box 320">
              <a:extLst>
                <a:ext uri="{FF2B5EF4-FFF2-40B4-BE49-F238E27FC236}">
                  <a16:creationId xmlns:a16="http://schemas.microsoft.com/office/drawing/2014/main" id="{B608CE80-1009-4005-955A-742DBE729E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SOXL 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과거 데이터</a:t>
              </a: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지난 </a:t>
              </a: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년</a:t>
              </a: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4D6D01E-8535-48C2-B527-638A3A4E6877}"/>
              </a:ext>
            </a:extLst>
          </p:cNvPr>
          <p:cNvGrpSpPr/>
          <p:nvPr/>
        </p:nvGrpSpPr>
        <p:grpSpPr>
          <a:xfrm>
            <a:off x="5619492" y="3562585"/>
            <a:ext cx="2627430" cy="290770"/>
            <a:chOff x="7463570" y="1396005"/>
            <a:chExt cx="2627430" cy="290770"/>
          </a:xfrm>
        </p:grpSpPr>
        <p:sp>
          <p:nvSpPr>
            <p:cNvPr id="43" name="모서리가 둥근 직사각형 130">
              <a:extLst>
                <a:ext uri="{FF2B5EF4-FFF2-40B4-BE49-F238E27FC236}">
                  <a16:creationId xmlns:a16="http://schemas.microsoft.com/office/drawing/2014/main" id="{45505693-C3CA-400A-B580-C1DAE875A716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4" name="Text Box 320">
              <a:extLst>
                <a:ext uri="{FF2B5EF4-FFF2-40B4-BE49-F238E27FC236}">
                  <a16:creationId xmlns:a16="http://schemas.microsoft.com/office/drawing/2014/main" id="{B65EC58E-773A-4F62-9F6E-0A0130619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매수</a:t>
              </a: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매도 범위 설정</a:t>
              </a:r>
            </a:p>
          </p:txBody>
        </p:sp>
      </p:grpSp>
      <p:sp>
        <p:nvSpPr>
          <p:cNvPr id="46" name="제목 1">
            <a:extLst>
              <a:ext uri="{FF2B5EF4-FFF2-40B4-BE49-F238E27FC236}">
                <a16:creationId xmlns:a16="http://schemas.microsoft.com/office/drawing/2014/main" id="{C4A8110B-82B6-43EC-99CD-2A88A509517B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DC361B-A05B-45A0-B3BB-E29CD9C741FC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217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69">
            <a:extLst>
              <a:ext uri="{FF2B5EF4-FFF2-40B4-BE49-F238E27FC236}">
                <a16:creationId xmlns:a16="http://schemas.microsoft.com/office/drawing/2014/main" id="{D4791935-6424-4A4C-8D1D-A7375DE1DF95}"/>
              </a:ext>
            </a:extLst>
          </p:cNvPr>
          <p:cNvSpPr/>
          <p:nvPr/>
        </p:nvSpPr>
        <p:spPr>
          <a:xfrm>
            <a:off x="514904" y="1953383"/>
            <a:ext cx="9534617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524DFA-21E8-4C4A-8FEF-1BBE50EF724C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22" name="모서리가 둥근 직사각형 130">
              <a:extLst>
                <a:ext uri="{FF2B5EF4-FFF2-40B4-BE49-F238E27FC236}">
                  <a16:creationId xmlns:a16="http://schemas.microsoft.com/office/drawing/2014/main" id="{59ABE1EA-2470-40A8-8041-8189290E48FA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23" name="Text Box 320">
              <a:extLst>
                <a:ext uri="{FF2B5EF4-FFF2-40B4-BE49-F238E27FC236}">
                  <a16:creationId xmlns:a16="http://schemas.microsoft.com/office/drawing/2014/main" id="{6156B5E8-4289-40E1-97AA-7BF9533F2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 데이터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0F2E1E-055F-4D93-B7F7-63A533C4BEAA}"/>
              </a:ext>
            </a:extLst>
          </p:cNvPr>
          <p:cNvGrpSpPr/>
          <p:nvPr/>
        </p:nvGrpSpPr>
        <p:grpSpPr>
          <a:xfrm>
            <a:off x="666306" y="2098848"/>
            <a:ext cx="9283604" cy="2086586"/>
            <a:chOff x="678782" y="4590439"/>
            <a:chExt cx="9283604" cy="2086586"/>
          </a:xfrm>
        </p:grpSpPr>
        <p:sp>
          <p:nvSpPr>
            <p:cNvPr id="33" name="사각형: 둥근 모서리 69">
              <a:extLst>
                <a:ext uri="{FF2B5EF4-FFF2-40B4-BE49-F238E27FC236}">
                  <a16:creationId xmlns:a16="http://schemas.microsoft.com/office/drawing/2014/main" id="{D517CFA1-DA14-47B7-AF5C-E58C019BF831}"/>
                </a:ext>
              </a:extLst>
            </p:cNvPr>
            <p:cNvSpPr/>
            <p:nvPr/>
          </p:nvSpPr>
          <p:spPr>
            <a:xfrm>
              <a:off x="678782" y="4596521"/>
              <a:ext cx="4579018" cy="20805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25400" dir="54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296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7" b="0" i="0" u="none" strike="noStrike" kern="1200" cap="none" spc="0" normalizeH="0" baseline="0" noProof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sp>
          <p:nvSpPr>
            <p:cNvPr id="34" name="사각형: 둥근 모서리 69">
              <a:extLst>
                <a:ext uri="{FF2B5EF4-FFF2-40B4-BE49-F238E27FC236}">
                  <a16:creationId xmlns:a16="http://schemas.microsoft.com/office/drawing/2014/main" id="{463E7579-5458-4B05-8810-B7769A63123E}"/>
                </a:ext>
              </a:extLst>
            </p:cNvPr>
            <p:cNvSpPr/>
            <p:nvPr/>
          </p:nvSpPr>
          <p:spPr>
            <a:xfrm>
              <a:off x="5358416" y="4590439"/>
              <a:ext cx="4579018" cy="20828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25400" dir="54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296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57" b="0" i="0" u="none" strike="noStrike" kern="1200" cap="none" spc="0" normalizeH="0" baseline="0" noProof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5380EB4-E017-472B-8AE6-F540E64FF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90" t="53329" r="2619" b="3465"/>
            <a:stretch/>
          </p:blipFill>
          <p:spPr>
            <a:xfrm>
              <a:off x="5497451" y="4762312"/>
              <a:ext cx="4300947" cy="11832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565A34C-A0A4-4882-A5B6-7DA32A38A9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73" t="47213" r="2438" b="27933"/>
            <a:stretch/>
          </p:blipFill>
          <p:spPr>
            <a:xfrm>
              <a:off x="817817" y="4813008"/>
              <a:ext cx="4300947" cy="10421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044942DF-7BDB-4EBD-AA68-2F62D66418B9}"/>
                </a:ext>
              </a:extLst>
            </p:cNvPr>
            <p:cNvSpPr/>
            <p:nvPr/>
          </p:nvSpPr>
          <p:spPr>
            <a:xfrm>
              <a:off x="817650" y="6178284"/>
              <a:ext cx="506578" cy="288565"/>
            </a:xfrm>
            <a:prstGeom prst="rightArrow">
              <a:avLst>
                <a:gd name="adj1" fmla="val 67637"/>
                <a:gd name="adj2" fmla="val 39058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7000">
                  <a:srgbClr val="FF00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9" name="화살표: 오른쪽 48">
              <a:extLst>
                <a:ext uri="{FF2B5EF4-FFF2-40B4-BE49-F238E27FC236}">
                  <a16:creationId xmlns:a16="http://schemas.microsoft.com/office/drawing/2014/main" id="{1EEEB288-BDD9-4A9F-AE9D-2BC02BE9FDFA}"/>
                </a:ext>
              </a:extLst>
            </p:cNvPr>
            <p:cNvSpPr/>
            <p:nvPr/>
          </p:nvSpPr>
          <p:spPr>
            <a:xfrm>
              <a:off x="5547856" y="6169578"/>
              <a:ext cx="506578" cy="288565"/>
            </a:xfrm>
            <a:prstGeom prst="rightArrow">
              <a:avLst>
                <a:gd name="adj1" fmla="val 67637"/>
                <a:gd name="adj2" fmla="val 39058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7000">
                  <a:srgbClr val="FF000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24B8CEA-79BA-4217-AB66-6122CCACFBED}"/>
                </a:ext>
              </a:extLst>
            </p:cNvPr>
            <p:cNvSpPr/>
            <p:nvPr/>
          </p:nvSpPr>
          <p:spPr>
            <a:xfrm>
              <a:off x="1535664" y="6164734"/>
              <a:ext cx="3671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벡터화 된 헤드라인 벡터를 생성하는 함수 설정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2732D27-3784-4FD9-91AC-DDAE0E410555}"/>
                </a:ext>
              </a:extLst>
            </p:cNvPr>
            <p:cNvSpPr/>
            <p:nvPr/>
          </p:nvSpPr>
          <p:spPr>
            <a:xfrm>
              <a:off x="6291311" y="6150366"/>
              <a:ext cx="3671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기존 데이터프레임과 벡터 데이터프레임 결합</a:t>
              </a:r>
            </a:p>
          </p:txBody>
        </p:sp>
      </p:grpSp>
      <p:sp>
        <p:nvSpPr>
          <p:cNvPr id="27" name="사각형: 둥근 모서리 69">
            <a:extLst>
              <a:ext uri="{FF2B5EF4-FFF2-40B4-BE49-F238E27FC236}">
                <a16:creationId xmlns:a16="http://schemas.microsoft.com/office/drawing/2014/main" id="{40F93072-950F-4EA2-9702-6D1309AB74AD}"/>
              </a:ext>
            </a:extLst>
          </p:cNvPr>
          <p:cNvSpPr/>
          <p:nvPr/>
        </p:nvSpPr>
        <p:spPr>
          <a:xfrm>
            <a:off x="666306" y="4289647"/>
            <a:ext cx="9206859" cy="23960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109169-31F1-43B5-BCA9-2B85DF385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" t="14822" r="3135" b="69440"/>
          <a:stretch/>
        </p:blipFill>
        <p:spPr>
          <a:xfrm>
            <a:off x="943584" y="4443796"/>
            <a:ext cx="4308133" cy="666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D34608-F807-4CF4-ABF4-D4D91DB3D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2" t="24747" r="4073" b="51173"/>
          <a:stretch/>
        </p:blipFill>
        <p:spPr>
          <a:xfrm>
            <a:off x="900424" y="5258953"/>
            <a:ext cx="4351293" cy="671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4C8B6D0-6F9E-4106-8676-71AAF5F57E2F}"/>
              </a:ext>
            </a:extLst>
          </p:cNvPr>
          <p:cNvSpPr/>
          <p:nvPr/>
        </p:nvSpPr>
        <p:spPr>
          <a:xfrm>
            <a:off x="6402331" y="4609414"/>
            <a:ext cx="3456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컬럼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head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부분을 토큰화하고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단어를 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4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vector_size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50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차원으로 변환함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3ABDCAC6-7A33-4505-AB36-7EAC6AB2F603}"/>
              </a:ext>
            </a:extLst>
          </p:cNvPr>
          <p:cNvSpPr/>
          <p:nvPr/>
        </p:nvSpPr>
        <p:spPr>
          <a:xfrm>
            <a:off x="5584065" y="4632569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71EE57FC-E42C-4BDB-AD1C-21241F1C4FD6}"/>
              </a:ext>
            </a:extLst>
          </p:cNvPr>
          <p:cNvSpPr/>
          <p:nvPr/>
        </p:nvSpPr>
        <p:spPr>
          <a:xfrm>
            <a:off x="5584065" y="5450501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0CC27D6-F0D0-479B-B2DF-49E9D95E8484}"/>
              </a:ext>
            </a:extLst>
          </p:cNvPr>
          <p:cNvSpPr/>
          <p:nvPr/>
        </p:nvSpPr>
        <p:spPr>
          <a:xfrm>
            <a:off x="6402331" y="5324455"/>
            <a:ext cx="3195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컬럼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'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부분을 토큰화하고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단어를 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4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vector_size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100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차원으로 변환함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6B2FFF-A671-4F6E-98FA-E283D2D8AC21}"/>
              </a:ext>
            </a:extLst>
          </p:cNvPr>
          <p:cNvSpPr/>
          <p:nvPr/>
        </p:nvSpPr>
        <p:spPr>
          <a:xfrm>
            <a:off x="793696" y="6050610"/>
            <a:ext cx="9019907" cy="540725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F8E509-3DAE-45ED-9E21-0884014F8693}"/>
              </a:ext>
            </a:extLst>
          </p:cNvPr>
          <p:cNvSpPr txBox="1"/>
          <p:nvPr/>
        </p:nvSpPr>
        <p:spPr>
          <a:xfrm>
            <a:off x="1226013" y="6089075"/>
            <a:ext cx="8418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</a:t>
            </a:r>
            <a:r>
              <a:rPr lang="en-US" altLang="ko-KR" sz="120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vector_size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값을 시도해본 결과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head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컬럼에는 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50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Text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컬럼에는 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100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 적절한 성능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나타남을 확인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이는 주어진 데이터에 대한 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최적의 값을 찾기 위해 여러 번의 실험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통해 결정됨</a:t>
            </a:r>
          </a:p>
        </p:txBody>
      </p:sp>
      <p:pic>
        <p:nvPicPr>
          <p:cNvPr id="30" name="그래픽 148">
            <a:extLst>
              <a:ext uri="{FF2B5EF4-FFF2-40B4-BE49-F238E27FC236}">
                <a16:creationId xmlns:a16="http://schemas.microsoft.com/office/drawing/2014/main" id="{B7F5D132-01F7-41F6-A1A0-CE47F4374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608" y="6200088"/>
            <a:ext cx="209834" cy="258775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BA50349-C67B-4030-AE1A-06ACBFD58E0B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37" name="object 68">
              <a:extLst>
                <a:ext uri="{FF2B5EF4-FFF2-40B4-BE49-F238E27FC236}">
                  <a16:creationId xmlns:a16="http://schemas.microsoft.com/office/drawing/2014/main" id="{417D67CC-EF9B-45C4-B3D7-4117E12396C9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1841FB-DECF-445F-9251-850DD4953CCF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설명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39" name="object 69">
              <a:extLst>
                <a:ext uri="{FF2B5EF4-FFF2-40B4-BE49-F238E27FC236}">
                  <a16:creationId xmlns:a16="http://schemas.microsoft.com/office/drawing/2014/main" id="{F8A55BD7-F962-44CF-AEFB-1DAAC83F81C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40" name="Picture 6" descr="red">
              <a:extLst>
                <a:ext uri="{FF2B5EF4-FFF2-40B4-BE49-F238E27FC236}">
                  <a16:creationId xmlns:a16="http://schemas.microsoft.com/office/drawing/2014/main" id="{C997F3E7-0553-4978-B0ED-ED5E55A3F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제목 1">
            <a:extLst>
              <a:ext uri="{FF2B5EF4-FFF2-40B4-BE49-F238E27FC236}">
                <a16:creationId xmlns:a16="http://schemas.microsoft.com/office/drawing/2014/main" id="{141CDB53-42F5-41DB-A6DA-8EE22D80444C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1B61D9-3F03-42BA-AF08-2B8E74079EDB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60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69">
            <a:extLst>
              <a:ext uri="{FF2B5EF4-FFF2-40B4-BE49-F238E27FC236}">
                <a16:creationId xmlns:a16="http://schemas.microsoft.com/office/drawing/2014/main" id="{B232966C-5288-4240-BBA5-EB7E5E66EF66}"/>
              </a:ext>
            </a:extLst>
          </p:cNvPr>
          <p:cNvSpPr/>
          <p:nvPr/>
        </p:nvSpPr>
        <p:spPr>
          <a:xfrm>
            <a:off x="5892676" y="1903418"/>
            <a:ext cx="4559423" cy="48161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5" name="사각형: 둥근 모서리 69">
            <a:extLst>
              <a:ext uri="{FF2B5EF4-FFF2-40B4-BE49-F238E27FC236}">
                <a16:creationId xmlns:a16="http://schemas.microsoft.com/office/drawing/2014/main" id="{964B9DDF-B1C6-411A-908F-8F3DE299B654}"/>
              </a:ext>
            </a:extLst>
          </p:cNvPr>
          <p:cNvSpPr/>
          <p:nvPr/>
        </p:nvSpPr>
        <p:spPr>
          <a:xfrm>
            <a:off x="223264" y="1903418"/>
            <a:ext cx="5498028" cy="48161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추가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(1)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9F1B86-AF16-470F-9BF8-278DFAF058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34" t="16672" r="1749" b="2206"/>
          <a:stretch/>
        </p:blipFill>
        <p:spPr>
          <a:xfrm>
            <a:off x="394882" y="2762264"/>
            <a:ext cx="5258842" cy="2600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DF5C30B-B345-4748-9AB0-7F78E4D0BB84}"/>
              </a:ext>
            </a:extLst>
          </p:cNvPr>
          <p:cNvSpPr/>
          <p:nvPr/>
        </p:nvSpPr>
        <p:spPr>
          <a:xfrm>
            <a:off x="357720" y="2720229"/>
            <a:ext cx="2146413" cy="578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7B2C4A0-3B33-4FDA-9ADA-5B35CA70F94F}"/>
              </a:ext>
            </a:extLst>
          </p:cNvPr>
          <p:cNvCxnSpPr>
            <a:cxnSpLocks/>
          </p:cNvCxnSpPr>
          <p:nvPr/>
        </p:nvCxnSpPr>
        <p:spPr>
          <a:xfrm flipV="1">
            <a:off x="424515" y="2379232"/>
            <a:ext cx="392117" cy="34099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BD458F-32B9-442A-8E97-A787AF740344}"/>
              </a:ext>
            </a:extLst>
          </p:cNvPr>
          <p:cNvSpPr/>
          <p:nvPr/>
        </p:nvSpPr>
        <p:spPr>
          <a:xfrm>
            <a:off x="816633" y="2210304"/>
            <a:ext cx="4988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TER(SOXL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종목 중 하나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), </a:t>
            </a:r>
            <a:r>
              <a:rPr lang="en-US" altLang="ko-KR" sz="1600" dirty="0" err="1">
                <a:latin typeface="공체 Light" panose="00000300000000000000" pitchFamily="2" charset="-127"/>
                <a:ea typeface="공체 Light" panose="00000300000000000000" pitchFamily="2" charset="-127"/>
              </a:rPr>
              <a:t>naver</a:t>
            </a:r>
            <a:r>
              <a:rPr lang="en-US" altLang="ko-KR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 </a:t>
            </a:r>
            <a:r>
              <a:rPr lang="ko-KR" altLang="en-US" sz="1600" dirty="0">
                <a:latin typeface="공체 Light" panose="00000300000000000000" pitchFamily="2" charset="-127"/>
                <a:ea typeface="공체 Light" panose="00000300000000000000" pitchFamily="2" charset="-127"/>
              </a:rPr>
              <a:t>수집 데이터 제거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C3F2B68-E9B8-40ED-90DC-435BDE01643C}"/>
              </a:ext>
            </a:extLst>
          </p:cNvPr>
          <p:cNvSpPr/>
          <p:nvPr/>
        </p:nvSpPr>
        <p:spPr>
          <a:xfrm>
            <a:off x="536960" y="5943047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BC86C8-13FC-4122-96FB-329661A2FDCE}"/>
              </a:ext>
            </a:extLst>
          </p:cNvPr>
          <p:cNvSpPr/>
          <p:nvPr/>
        </p:nvSpPr>
        <p:spPr>
          <a:xfrm>
            <a:off x="1054490" y="5836891"/>
            <a:ext cx="4599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 – ‘TER’ </a:t>
            </a:r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종목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SOXL – ‘</a:t>
            </a:r>
            <a:r>
              <a:rPr lang="en-US" altLang="ko-KR" sz="14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naver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데이터 전 종목</a:t>
            </a:r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 </a:t>
            </a:r>
          </a:p>
          <a:p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수집 데이터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제거 이후 </a:t>
            </a:r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예측률이 올라가는 것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BB46A10-BA4A-486D-A2B2-C87ADD0B23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5" r="7838" b="8916"/>
          <a:stretch/>
        </p:blipFill>
        <p:spPr>
          <a:xfrm>
            <a:off x="5964497" y="2772147"/>
            <a:ext cx="4415780" cy="2572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701491-FD42-4109-B412-05A6D453D99F}"/>
              </a:ext>
            </a:extLst>
          </p:cNvPr>
          <p:cNvSpPr/>
          <p:nvPr/>
        </p:nvSpPr>
        <p:spPr>
          <a:xfrm>
            <a:off x="8160063" y="2738591"/>
            <a:ext cx="1281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며칠인지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431285-D08A-41D4-A0D3-B5760E35A49A}"/>
              </a:ext>
            </a:extLst>
          </p:cNvPr>
          <p:cNvSpPr/>
          <p:nvPr/>
        </p:nvSpPr>
        <p:spPr>
          <a:xfrm>
            <a:off x="8092951" y="3386130"/>
            <a:ext cx="1281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몇 월인지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B2B8F4-FE97-43AF-90E2-57548CBDEDAE}"/>
              </a:ext>
            </a:extLst>
          </p:cNvPr>
          <p:cNvSpPr/>
          <p:nvPr/>
        </p:nvSpPr>
        <p:spPr>
          <a:xfrm>
            <a:off x="8192182" y="4040365"/>
            <a:ext cx="1697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무슨 요일인지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942252-2D6F-4883-9A84-F6C695B3E252}"/>
              </a:ext>
            </a:extLst>
          </p:cNvPr>
          <p:cNvSpPr/>
          <p:nvPr/>
        </p:nvSpPr>
        <p:spPr>
          <a:xfrm>
            <a:off x="8767416" y="4530582"/>
            <a:ext cx="1697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몇 번째 주인지</a:t>
            </a:r>
            <a:r>
              <a:rPr lang="en-US" altLang="ko-KR" dirty="0">
                <a:solidFill>
                  <a:srgbClr val="FF0000"/>
                </a:solidFill>
                <a:latin typeface="공체 Light" panose="00000300000000000000" pitchFamily="2" charset="-127"/>
                <a:ea typeface="공체 Light" panose="00000300000000000000" pitchFamily="2" charset="-127"/>
              </a:rPr>
              <a:t>?</a:t>
            </a:r>
            <a:endParaRPr lang="ko-KR" altLang="en-US" dirty="0">
              <a:solidFill>
                <a:srgbClr val="FF0000"/>
              </a:solidFill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FD76BD9-FDCD-41B3-8045-6A497E18AF61}"/>
              </a:ext>
            </a:extLst>
          </p:cNvPr>
          <p:cNvSpPr/>
          <p:nvPr/>
        </p:nvSpPr>
        <p:spPr>
          <a:xfrm>
            <a:off x="5999878" y="5954218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04868B6-96FD-4509-ADF4-D2923849727A}"/>
              </a:ext>
            </a:extLst>
          </p:cNvPr>
          <p:cNvSpPr/>
          <p:nvPr/>
        </p:nvSpPr>
        <p:spPr>
          <a:xfrm>
            <a:off x="6506456" y="5945628"/>
            <a:ext cx="3833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Date </a:t>
            </a:r>
            <a:r>
              <a:rPr lang="ko-KR" altLang="en-US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컬럼의 날짜 정보를 </a:t>
            </a:r>
            <a:r>
              <a:rPr lang="ko-KR" altLang="en-US" sz="1400" spc="-15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형식으로 변환 </a:t>
            </a:r>
            <a:r>
              <a:rPr lang="ko-KR" altLang="en-US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 분석에 활용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89C927-8866-493F-97D0-E41789E90AE5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44" name="모서리가 둥근 직사각형 130">
              <a:extLst>
                <a:ext uri="{FF2B5EF4-FFF2-40B4-BE49-F238E27FC236}">
                  <a16:creationId xmlns:a16="http://schemas.microsoft.com/office/drawing/2014/main" id="{662346F8-156E-468C-B1C3-3548F59BBA40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5" name="Text Box 320">
              <a:extLst>
                <a:ext uri="{FF2B5EF4-FFF2-40B4-BE49-F238E27FC236}">
                  <a16:creationId xmlns:a16="http://schemas.microsoft.com/office/drawing/2014/main" id="{9C859A44-6404-4EF2-97AF-EC24133F7F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 데이터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2E4C67-C91C-4BD5-BE2F-F708593E7D2E}"/>
              </a:ext>
            </a:extLst>
          </p:cNvPr>
          <p:cNvGrpSpPr/>
          <p:nvPr/>
        </p:nvGrpSpPr>
        <p:grpSpPr>
          <a:xfrm>
            <a:off x="5999878" y="1779637"/>
            <a:ext cx="2627430" cy="290770"/>
            <a:chOff x="7463570" y="1396005"/>
            <a:chExt cx="2627430" cy="290770"/>
          </a:xfrm>
        </p:grpSpPr>
        <p:sp>
          <p:nvSpPr>
            <p:cNvPr id="47" name="모서리가 둥근 직사각형 130">
              <a:extLst>
                <a:ext uri="{FF2B5EF4-FFF2-40B4-BE49-F238E27FC236}">
                  <a16:creationId xmlns:a16="http://schemas.microsoft.com/office/drawing/2014/main" id="{87735C3A-07CA-4512-9D5F-D376EEDCCE46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48" name="Text Box 320">
              <a:extLst>
                <a:ext uri="{FF2B5EF4-FFF2-40B4-BE49-F238E27FC236}">
                  <a16:creationId xmlns:a16="http://schemas.microsoft.com/office/drawing/2014/main" id="{E9D1E669-8ECB-469C-A57C-F43F496F7D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en-US" altLang="ko-KR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Date </a:t>
              </a: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컬럼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A9610B12-1B02-4499-B4EE-C88182979B57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2CD271-B795-46BB-BB73-22E4CED4C658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771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69">
            <a:extLst>
              <a:ext uri="{FF2B5EF4-FFF2-40B4-BE49-F238E27FC236}">
                <a16:creationId xmlns:a16="http://schemas.microsoft.com/office/drawing/2014/main" id="{43078F16-CFF1-4E87-9378-B0B1914639FF}"/>
              </a:ext>
            </a:extLst>
          </p:cNvPr>
          <p:cNvSpPr/>
          <p:nvPr/>
        </p:nvSpPr>
        <p:spPr>
          <a:xfrm>
            <a:off x="229564" y="1967788"/>
            <a:ext cx="10181261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추가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(2)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D879E3-7CF2-4677-B301-8625A6B70DF5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15" name="양쪽 모서리가 둥근 사각형 2">
            <a:extLst>
              <a:ext uri="{FF2B5EF4-FFF2-40B4-BE49-F238E27FC236}">
                <a16:creationId xmlns:a16="http://schemas.microsoft.com/office/drawing/2014/main" id="{70B57FE4-6142-4647-9AE9-37427F3D4825}"/>
              </a:ext>
            </a:extLst>
          </p:cNvPr>
          <p:cNvSpPr/>
          <p:nvPr/>
        </p:nvSpPr>
        <p:spPr>
          <a:xfrm flipH="1">
            <a:off x="1241141" y="1680259"/>
            <a:ext cx="3768215" cy="275238"/>
          </a:xfrm>
          <a:prstGeom prst="round2SameRect">
            <a:avLst>
              <a:gd name="adj1" fmla="val 21208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82031" tIns="41015" rIns="82031" bIns="72000" anchor="ctr"/>
          <a:lstStyle/>
          <a:p>
            <a:pPr marL="0" marR="0" lvl="0" indent="0" algn="ctr" defTabSz="93662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E"/>
              </a:buClr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9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6" name="양쪽 모서리가 둥근 사각형 2">
            <a:extLst>
              <a:ext uri="{FF2B5EF4-FFF2-40B4-BE49-F238E27FC236}">
                <a16:creationId xmlns:a16="http://schemas.microsoft.com/office/drawing/2014/main" id="{FFBB9663-54EE-428B-8F83-52CEBAA0F1E8}"/>
              </a:ext>
            </a:extLst>
          </p:cNvPr>
          <p:cNvSpPr/>
          <p:nvPr/>
        </p:nvSpPr>
        <p:spPr>
          <a:xfrm flipH="1">
            <a:off x="757076" y="1618580"/>
            <a:ext cx="4150075" cy="336111"/>
          </a:xfrm>
          <a:prstGeom prst="round2SameRect">
            <a:avLst>
              <a:gd name="adj1" fmla="val 21208"/>
              <a:gd name="adj2" fmla="val 0"/>
            </a:avLst>
          </a:prstGeom>
          <a:solidFill>
            <a:srgbClr val="40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6625" latinLnBrk="1">
              <a:buClr>
                <a:srgbClr val="00549E"/>
              </a:buClr>
              <a:defRPr/>
            </a:pPr>
            <a:r>
              <a:rPr kumimoji="1" lang="en-US" altLang="ko-KR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SOXL </a:t>
            </a:r>
            <a:r>
              <a: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개별종목끼리 상관관계 분석 이유</a:t>
            </a: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00F04D14-208E-4A35-AA14-8CADBC394A95}"/>
              </a:ext>
            </a:extLst>
          </p:cNvPr>
          <p:cNvGrpSpPr/>
          <p:nvPr/>
        </p:nvGrpSpPr>
        <p:grpSpPr>
          <a:xfrm>
            <a:off x="476329" y="2029997"/>
            <a:ext cx="4959457" cy="4805919"/>
            <a:chOff x="333454" y="2029997"/>
            <a:chExt cx="4959457" cy="4805919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59669A36-8A66-46CE-A2C4-938DFD728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454" y="2029997"/>
              <a:ext cx="4895771" cy="319086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7F0FB54-4B07-411F-899F-BEEAD8059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77" t="438" r="-712" b="-438"/>
            <a:stretch/>
          </p:blipFill>
          <p:spPr>
            <a:xfrm>
              <a:off x="344702" y="5265287"/>
              <a:ext cx="4924346" cy="1570629"/>
            </a:xfrm>
            <a:prstGeom prst="rect">
              <a:avLst/>
            </a:prstGeom>
          </p:spPr>
        </p:pic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ECC15C02-91AD-43E3-8902-5E77E22F8D51}"/>
                </a:ext>
              </a:extLst>
            </p:cNvPr>
            <p:cNvSpPr/>
            <p:nvPr/>
          </p:nvSpPr>
          <p:spPr>
            <a:xfrm>
              <a:off x="342900" y="3067049"/>
              <a:ext cx="4886325" cy="219075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사각형: 둥근 모서리 130">
              <a:extLst>
                <a:ext uri="{FF2B5EF4-FFF2-40B4-BE49-F238E27FC236}">
                  <a16:creationId xmlns:a16="http://schemas.microsoft.com/office/drawing/2014/main" id="{72F275F0-1E8E-4B93-8B3D-51A195DF77C2}"/>
                </a:ext>
              </a:extLst>
            </p:cNvPr>
            <p:cNvSpPr/>
            <p:nvPr/>
          </p:nvSpPr>
          <p:spPr>
            <a:xfrm>
              <a:off x="371475" y="6477223"/>
              <a:ext cx="4857750" cy="34766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1E51211-FB0E-427D-B14B-20A8C6A0106A}"/>
                </a:ext>
              </a:extLst>
            </p:cNvPr>
            <p:cNvSpPr txBox="1"/>
            <p:nvPr/>
          </p:nvSpPr>
          <p:spPr>
            <a:xfrm>
              <a:off x="1337982" y="6115050"/>
              <a:ext cx="3954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전처리</a:t>
              </a:r>
              <a:r>
                <a:rPr lang="ko-KR" altLang="en-US" dirty="0">
                  <a:solidFill>
                    <a:schemeClr val="bg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이 후 데이터가 </a:t>
              </a:r>
              <a:r>
                <a:rPr lang="ko-KR" altLang="en-US" dirty="0">
                  <a:solidFill>
                    <a:srgbClr val="FFC0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존재 하지 않음</a:t>
              </a:r>
              <a:r>
                <a:rPr lang="en-US" altLang="ko-KR" dirty="0">
                  <a:solidFill>
                    <a:srgbClr val="FFC0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!!!!</a:t>
              </a:r>
              <a:endParaRPr lang="ko-KR" altLang="en-US" dirty="0">
                <a:solidFill>
                  <a:srgbClr val="FFC000"/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DAD0D47-787E-4B18-ADE8-D24BC16E9680}"/>
                </a:ext>
              </a:extLst>
            </p:cNvPr>
            <p:cNvSpPr txBox="1"/>
            <p:nvPr/>
          </p:nvSpPr>
          <p:spPr>
            <a:xfrm>
              <a:off x="1376454" y="2675505"/>
              <a:ext cx="3916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전처리</a:t>
              </a:r>
              <a:r>
                <a:rPr lang="ko-KR" altLang="en-US" dirty="0">
                  <a:solidFill>
                    <a:schemeClr val="bg2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 이 후 데이터가 </a:t>
              </a:r>
              <a:r>
                <a:rPr lang="ko-KR" altLang="en-US" dirty="0">
                  <a:solidFill>
                    <a:srgbClr val="FFC000"/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충분한 것을 확인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002ED7F-25F4-4B36-B18A-EB7C12262C2A}"/>
                </a:ext>
              </a:extLst>
            </p:cNvPr>
            <p:cNvSpPr txBox="1"/>
            <p:nvPr/>
          </p:nvSpPr>
          <p:spPr>
            <a:xfrm>
              <a:off x="1376454" y="2385878"/>
              <a:ext cx="900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NVDA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F2C4FC4-42B3-4B12-8038-7A4A93783B9A}"/>
                </a:ext>
              </a:extLst>
            </p:cNvPr>
            <p:cNvSpPr txBox="1"/>
            <p:nvPr/>
          </p:nvSpPr>
          <p:spPr>
            <a:xfrm>
              <a:off x="1347879" y="5856026"/>
              <a:ext cx="829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공체 Medium" panose="00000600000000000000" pitchFamily="2" charset="-127"/>
                  <a:ea typeface="공체 Medium" panose="00000600000000000000" pitchFamily="2" charset="-127"/>
                </a:rPr>
                <a:t>KLAC</a:t>
              </a:r>
              <a:endPara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endParaRPr>
            </a:p>
          </p:txBody>
        </p:sp>
      </p:grpSp>
      <p:pic>
        <p:nvPicPr>
          <p:cNvPr id="156" name="그림 155">
            <a:extLst>
              <a:ext uri="{FF2B5EF4-FFF2-40B4-BE49-F238E27FC236}">
                <a16:creationId xmlns:a16="http://schemas.microsoft.com/office/drawing/2014/main" id="{571EB978-D4CF-4655-B9D9-D83AC6971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875" y="2285133"/>
            <a:ext cx="4271038" cy="3446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61075371-7ECF-4D36-B0D6-10B33EC7B22C}"/>
              </a:ext>
            </a:extLst>
          </p:cNvPr>
          <p:cNvSpPr txBox="1"/>
          <p:nvPr/>
        </p:nvSpPr>
        <p:spPr>
          <a:xfrm>
            <a:off x="5838974" y="3976441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종가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F1AFB8E-EA25-4026-875D-0A1EB8B9B798}"/>
              </a:ext>
            </a:extLst>
          </p:cNvPr>
          <p:cNvSpPr txBox="1"/>
          <p:nvPr/>
        </p:nvSpPr>
        <p:spPr>
          <a:xfrm>
            <a:off x="5707566" y="4242068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거래량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C55D21A-6993-4CB6-8CDB-4FB99A5751C1}"/>
              </a:ext>
            </a:extLst>
          </p:cNvPr>
          <p:cNvSpPr txBox="1"/>
          <p:nvPr/>
        </p:nvSpPr>
        <p:spPr>
          <a:xfrm>
            <a:off x="5707364" y="4562629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최저가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7AC44E7-C89C-4EEC-87B8-402785CEE3BD}"/>
              </a:ext>
            </a:extLst>
          </p:cNvPr>
          <p:cNvSpPr txBox="1"/>
          <p:nvPr/>
        </p:nvSpPr>
        <p:spPr>
          <a:xfrm>
            <a:off x="5818743" y="4827150"/>
            <a:ext cx="444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시가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F45FD04-429F-43BE-A8F0-6D41CED99A49}"/>
              </a:ext>
            </a:extLst>
          </p:cNvPr>
          <p:cNvSpPr txBox="1"/>
          <p:nvPr/>
        </p:nvSpPr>
        <p:spPr>
          <a:xfrm>
            <a:off x="5704189" y="5136939"/>
            <a:ext cx="574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공체 Medium" panose="00000600000000000000" pitchFamily="2" charset="-127"/>
                <a:ea typeface="공체 Medium" panose="00000600000000000000" pitchFamily="2" charset="-127"/>
              </a:rPr>
              <a:t>최고가</a:t>
            </a:r>
            <a:endParaRPr lang="ko-KR" altLang="en-US" sz="1400" dirty="0"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647C1B2-47CC-4F4D-A930-AD3E8E7DAC8F}"/>
              </a:ext>
            </a:extLst>
          </p:cNvPr>
          <p:cNvSpPr/>
          <p:nvPr/>
        </p:nvSpPr>
        <p:spPr>
          <a:xfrm>
            <a:off x="6177580" y="3782699"/>
            <a:ext cx="393700" cy="36142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56A3E13-900A-4571-904D-E7353DE9195D}"/>
              </a:ext>
            </a:extLst>
          </p:cNvPr>
          <p:cNvSpPr/>
          <p:nvPr/>
        </p:nvSpPr>
        <p:spPr>
          <a:xfrm>
            <a:off x="6824489" y="4372873"/>
            <a:ext cx="393700" cy="36142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36254F3-3C27-4D47-B070-B20D6F9827EC}"/>
              </a:ext>
            </a:extLst>
          </p:cNvPr>
          <p:cNvSpPr/>
          <p:nvPr/>
        </p:nvSpPr>
        <p:spPr>
          <a:xfrm>
            <a:off x="7150897" y="4674863"/>
            <a:ext cx="393700" cy="36142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9EAFDFD-44FD-445E-A787-C4EE4066C25C}"/>
              </a:ext>
            </a:extLst>
          </p:cNvPr>
          <p:cNvSpPr/>
          <p:nvPr/>
        </p:nvSpPr>
        <p:spPr>
          <a:xfrm>
            <a:off x="7459162" y="4958239"/>
            <a:ext cx="393700" cy="361429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A0F075-8609-4A6D-A3F7-F25E05692129}"/>
              </a:ext>
            </a:extLst>
          </p:cNvPr>
          <p:cNvGrpSpPr/>
          <p:nvPr/>
        </p:nvGrpSpPr>
        <p:grpSpPr>
          <a:xfrm>
            <a:off x="5573426" y="5967683"/>
            <a:ext cx="4675896" cy="620114"/>
            <a:chOff x="5660283" y="5554544"/>
            <a:chExt cx="4675896" cy="620114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503579D-31F1-402C-8CEF-2EB3069893BC}"/>
                </a:ext>
              </a:extLst>
            </p:cNvPr>
            <p:cNvSpPr/>
            <p:nvPr/>
          </p:nvSpPr>
          <p:spPr>
            <a:xfrm>
              <a:off x="5660283" y="5554690"/>
              <a:ext cx="492665" cy="619968"/>
            </a:xfrm>
            <a:prstGeom prst="rect">
              <a:avLst/>
            </a:prstGeom>
            <a:solidFill>
              <a:srgbClr val="5766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ct val="30000"/>
                </a:spcBef>
                <a:buClr>
                  <a:srgbClr val="4D4D4D"/>
                </a:buClr>
                <a:buSzPct val="80000"/>
              </a:pPr>
              <a:r>
                <a:rPr lang="ko-KR" altLang="en-US" sz="1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KoPub돋움체 Light" panose="00000300000000000000" pitchFamily="2" charset="-127"/>
                  <a:ea typeface="KoPub돋움체 Light" panose="00000300000000000000" pitchFamily="2" charset="-127"/>
                  <a:cs typeface="함초롬돋움" panose="020B0604000101010101" pitchFamily="50" charset="-127"/>
                </a:rPr>
                <a:t>시사점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5EB14099-B03A-4302-9A94-16FB942E99A2}"/>
                </a:ext>
              </a:extLst>
            </p:cNvPr>
            <p:cNvSpPr/>
            <p:nvPr/>
          </p:nvSpPr>
          <p:spPr>
            <a:xfrm>
              <a:off x="6152948" y="5554544"/>
              <a:ext cx="4183231" cy="610282"/>
            </a:xfrm>
            <a:prstGeom prst="rect">
              <a:avLst/>
            </a:prstGeom>
            <a:solidFill>
              <a:schemeClr val="bg1">
                <a:lumMod val="50000"/>
                <a:alpha val="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lt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39B66B2D-13C9-46D7-8577-B3448F0B41A6}"/>
                </a:ext>
              </a:extLst>
            </p:cNvPr>
            <p:cNvGrpSpPr/>
            <p:nvPr/>
          </p:nvGrpSpPr>
          <p:grpSpPr>
            <a:xfrm>
              <a:off x="6247033" y="5668250"/>
              <a:ext cx="4089146" cy="430887"/>
              <a:chOff x="6281920" y="6075907"/>
              <a:chExt cx="4089146" cy="430887"/>
            </a:xfrm>
          </p:grpSpPr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A72CFB2-9B07-4C38-B224-18483FD7366B}"/>
                  </a:ext>
                </a:extLst>
              </p:cNvPr>
              <p:cNvSpPr txBox="1"/>
              <p:nvPr/>
            </p:nvSpPr>
            <p:spPr>
              <a:xfrm>
                <a:off x="6380716" y="6075907"/>
                <a:ext cx="39903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SOXL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비중이 높은 </a:t>
                </a: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NVDA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를 기준으로 데이터가 없는 종목</a:t>
                </a: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(KLAC)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을 상관관계 분석 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성능이  안 </a:t>
                </a:r>
                <a:r>
                  <a:rPr lang="ko-KR" altLang="en-US" sz="1100" spc="-150" dirty="0" err="1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나올시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(accuracy&gt;=0.75)) </a:t>
                </a:r>
                <a:r>
                  <a:rPr lang="ko-KR" altLang="en-US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사용예정  이었으나  성능이 나와서 사용</a:t>
                </a:r>
                <a:r>
                  <a:rPr lang="en-US" altLang="ko-KR" sz="1100" spc="-150" dirty="0">
                    <a:ln>
                      <a:solidFill>
                        <a:prstClr val="black">
                          <a:lumMod val="75000"/>
                          <a:lumOff val="25000"/>
                          <a:alpha val="0"/>
                        </a:prstClr>
                      </a:solidFill>
                    </a:ln>
                    <a:solidFill>
                      <a:srgbClr val="FF0000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X</a:t>
                </a:r>
              </a:p>
            </p:txBody>
          </p:sp>
          <p:pic>
            <p:nvPicPr>
              <p:cNvPr id="152" name="그래픽 148">
                <a:extLst>
                  <a:ext uri="{FF2B5EF4-FFF2-40B4-BE49-F238E27FC236}">
                    <a16:creationId xmlns:a16="http://schemas.microsoft.com/office/drawing/2014/main" id="{D2FCA5EA-3352-4CAD-8B56-F8D108383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281920" y="6163292"/>
                <a:ext cx="98796" cy="121839"/>
              </a:xfrm>
              <a:prstGeom prst="rect">
                <a:avLst/>
              </a:prstGeom>
            </p:spPr>
          </p:pic>
        </p:grpSp>
      </p:grpSp>
      <p:sp>
        <p:nvSpPr>
          <p:cNvPr id="38" name="제목 1">
            <a:extLst>
              <a:ext uri="{FF2B5EF4-FFF2-40B4-BE49-F238E27FC236}">
                <a16:creationId xmlns:a16="http://schemas.microsoft.com/office/drawing/2014/main" id="{30BD49DA-415D-4FF0-853D-3913FBFD11F5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E37FCB-6330-4E10-8157-090B2E0A7D94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54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추가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(3)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15" name="사각형: 둥근 모서리 69">
            <a:extLst>
              <a:ext uri="{FF2B5EF4-FFF2-40B4-BE49-F238E27FC236}">
                <a16:creationId xmlns:a16="http://schemas.microsoft.com/office/drawing/2014/main" id="{964B9DDF-B1C6-411A-908F-8F3DE299B654}"/>
              </a:ext>
            </a:extLst>
          </p:cNvPr>
          <p:cNvSpPr/>
          <p:nvPr/>
        </p:nvSpPr>
        <p:spPr>
          <a:xfrm>
            <a:off x="223264" y="1895573"/>
            <a:ext cx="5560364" cy="4824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C3B45E9-CD1F-42EB-A66E-4B3BBA774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76" b="23129"/>
          <a:stretch/>
        </p:blipFill>
        <p:spPr>
          <a:xfrm>
            <a:off x="904526" y="4492728"/>
            <a:ext cx="4437712" cy="1974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9F33242-02BD-4B8A-80F6-2DD801EC74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" r="52999" b="22960"/>
          <a:stretch/>
        </p:blipFill>
        <p:spPr>
          <a:xfrm>
            <a:off x="1172753" y="2186343"/>
            <a:ext cx="3901257" cy="19791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C620E2-5DBC-4AFF-885D-FC2167595EE6}"/>
              </a:ext>
            </a:extLst>
          </p:cNvPr>
          <p:cNvSpPr/>
          <p:nvPr/>
        </p:nvSpPr>
        <p:spPr>
          <a:xfrm>
            <a:off x="1172753" y="2199751"/>
            <a:ext cx="2342826" cy="19656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0AA5354-04CD-468C-8301-379DF6F173C1}"/>
              </a:ext>
            </a:extLst>
          </p:cNvPr>
          <p:cNvSpPr/>
          <p:nvPr/>
        </p:nvSpPr>
        <p:spPr>
          <a:xfrm>
            <a:off x="3539391" y="2199751"/>
            <a:ext cx="1528763" cy="1965694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C18251C-B9F9-4D3C-844F-0A33DD1C712E}"/>
              </a:ext>
            </a:extLst>
          </p:cNvPr>
          <p:cNvSpPr/>
          <p:nvPr/>
        </p:nvSpPr>
        <p:spPr>
          <a:xfrm>
            <a:off x="1010239" y="2080297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AE9B81E-EA96-44DE-8A4E-46D8EF2BF89A}"/>
              </a:ext>
            </a:extLst>
          </p:cNvPr>
          <p:cNvSpPr/>
          <p:nvPr/>
        </p:nvSpPr>
        <p:spPr>
          <a:xfrm>
            <a:off x="3422607" y="2068364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B617245-5800-4C5C-9616-707F9BDBBDCE}"/>
              </a:ext>
            </a:extLst>
          </p:cNvPr>
          <p:cNvSpPr/>
          <p:nvPr/>
        </p:nvSpPr>
        <p:spPr>
          <a:xfrm rot="1330733">
            <a:off x="4807557" y="1983478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7" name="사각형: 둥근 모서리 69">
            <a:extLst>
              <a:ext uri="{FF2B5EF4-FFF2-40B4-BE49-F238E27FC236}">
                <a16:creationId xmlns:a16="http://schemas.microsoft.com/office/drawing/2014/main" id="{4205369C-80B1-49E9-9EB3-E1103F6DE586}"/>
              </a:ext>
            </a:extLst>
          </p:cNvPr>
          <p:cNvSpPr/>
          <p:nvPr/>
        </p:nvSpPr>
        <p:spPr>
          <a:xfrm>
            <a:off x="5829945" y="1895572"/>
            <a:ext cx="4622154" cy="482400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B5DE067-D88D-42C7-B7A4-334B39E3B548}"/>
              </a:ext>
            </a:extLst>
          </p:cNvPr>
          <p:cNvSpPr/>
          <p:nvPr/>
        </p:nvSpPr>
        <p:spPr>
          <a:xfrm>
            <a:off x="904526" y="4500503"/>
            <a:ext cx="2440702" cy="196569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04F2194-36C6-4233-B8F2-72461576DA36}"/>
              </a:ext>
            </a:extLst>
          </p:cNvPr>
          <p:cNvSpPr/>
          <p:nvPr/>
        </p:nvSpPr>
        <p:spPr>
          <a:xfrm>
            <a:off x="3366084" y="4503096"/>
            <a:ext cx="1976153" cy="196038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8FD5D76-66BD-446B-B7FB-56779892261A}"/>
              </a:ext>
            </a:extLst>
          </p:cNvPr>
          <p:cNvSpPr/>
          <p:nvPr/>
        </p:nvSpPr>
        <p:spPr>
          <a:xfrm rot="1330733">
            <a:off x="5012922" y="4292072"/>
            <a:ext cx="574741" cy="270878"/>
          </a:xfrm>
          <a:prstGeom prst="rect">
            <a:avLst/>
          </a:prstGeom>
          <a:solidFill>
            <a:srgbClr val="E54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Example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6078277-0A93-4F29-B0C1-D695709BD086}"/>
              </a:ext>
            </a:extLst>
          </p:cNvPr>
          <p:cNvSpPr/>
          <p:nvPr/>
        </p:nvSpPr>
        <p:spPr>
          <a:xfrm>
            <a:off x="805240" y="4344715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5BD3ABB-1A94-4209-B7A8-621396FEF1AF}"/>
              </a:ext>
            </a:extLst>
          </p:cNvPr>
          <p:cNvSpPr/>
          <p:nvPr/>
        </p:nvSpPr>
        <p:spPr>
          <a:xfrm>
            <a:off x="3246810" y="4359309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7217855-AF3B-4022-9F43-1183B42EDEFC}"/>
              </a:ext>
            </a:extLst>
          </p:cNvPr>
          <p:cNvSpPr/>
          <p:nvPr/>
        </p:nvSpPr>
        <p:spPr>
          <a:xfrm>
            <a:off x="6243974" y="2226188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D4E67FD-3281-48F3-BB0C-34B95253A875}"/>
              </a:ext>
            </a:extLst>
          </p:cNvPr>
          <p:cNvSpPr/>
          <p:nvPr/>
        </p:nvSpPr>
        <p:spPr>
          <a:xfrm>
            <a:off x="6570603" y="2183719"/>
            <a:ext cx="3738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15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문장요약</a:t>
            </a:r>
            <a:r>
              <a:rPr lang="ko-KR" altLang="en-US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 </a:t>
            </a:r>
            <a:r>
              <a:rPr lang="en-US" altLang="ko-KR" sz="1400" spc="-1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head_wordcount</a:t>
            </a:r>
            <a:r>
              <a:rPr lang="en-US" altLang="ko-KR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400" spc="-15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Text_wordcount</a:t>
            </a:r>
            <a:r>
              <a:rPr lang="en-US" altLang="ko-KR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spc="-15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FF2F9C1-B723-4BDD-A5C2-AEEA2BB36548}"/>
              </a:ext>
            </a:extLst>
          </p:cNvPr>
          <p:cNvSpPr/>
          <p:nvPr/>
        </p:nvSpPr>
        <p:spPr>
          <a:xfrm>
            <a:off x="6243974" y="2958067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FC653D7-F52F-4F06-9103-8717F1F31122}"/>
              </a:ext>
            </a:extLst>
          </p:cNvPr>
          <p:cNvSpPr/>
          <p:nvPr/>
        </p:nvSpPr>
        <p:spPr>
          <a:xfrm>
            <a:off x="6574147" y="2920223"/>
            <a:ext cx="3365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감성분석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head_label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Text_label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D11055C-63D5-465B-8C35-EED5D71A798A}"/>
              </a:ext>
            </a:extLst>
          </p:cNvPr>
          <p:cNvSpPr/>
          <p:nvPr/>
        </p:nvSpPr>
        <p:spPr>
          <a:xfrm>
            <a:off x="6243974" y="4751807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1E78CB1-3FD6-427B-BE15-E6248AFCB959}"/>
              </a:ext>
            </a:extLst>
          </p:cNvPr>
          <p:cNvSpPr/>
          <p:nvPr/>
        </p:nvSpPr>
        <p:spPr>
          <a:xfrm>
            <a:off x="6573063" y="4638775"/>
            <a:ext cx="3447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주가 </a:t>
            </a:r>
            <a:r>
              <a:rPr lang="ko-KR" altLang="en-US" sz="1400" dirty="0" err="1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변동량</a:t>
            </a:r>
            <a:r>
              <a:rPr lang="ko-KR" altLang="en-US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계산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 컬럼추가 시 내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soxl_Signal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soxl_next_Signal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E1DBFB-E0F5-4E81-8CA1-A232969030C1}"/>
              </a:ext>
            </a:extLst>
          </p:cNvPr>
          <p:cNvSpPr txBox="1"/>
          <p:nvPr/>
        </p:nvSpPr>
        <p:spPr>
          <a:xfrm>
            <a:off x="6262027" y="5713228"/>
            <a:ext cx="4095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</a:t>
            </a:r>
            <a:r>
              <a:rPr lang="ko-KR" altLang="en-US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컬럼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사용시 </a:t>
            </a:r>
            <a:r>
              <a:rPr lang="en-US" altLang="ko-KR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컬럼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 컬럼 </a:t>
            </a:r>
            <a:r>
              <a:rPr lang="en-US" altLang="ko-KR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요일</a:t>
            </a:r>
            <a:r>
              <a:rPr lang="en-US" altLang="ko-KR" sz="1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80" name="화살표: 오른쪽 15">
            <a:extLst>
              <a:ext uri="{FF2B5EF4-FFF2-40B4-BE49-F238E27FC236}">
                <a16:creationId xmlns:a16="http://schemas.microsoft.com/office/drawing/2014/main" id="{BFD686A3-61BF-4BE0-B7FA-616AE820E9BB}"/>
              </a:ext>
            </a:extLst>
          </p:cNvPr>
          <p:cNvSpPr/>
          <p:nvPr/>
        </p:nvSpPr>
        <p:spPr>
          <a:xfrm>
            <a:off x="6773322" y="6092281"/>
            <a:ext cx="69014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B0A38143-5336-45FB-B918-B4397294CE98}"/>
              </a:ext>
            </a:extLst>
          </p:cNvPr>
          <p:cNvSpPr/>
          <p:nvPr/>
        </p:nvSpPr>
        <p:spPr>
          <a:xfrm>
            <a:off x="6243974" y="3711368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95D77C2-445E-481F-83A1-5F1A3FF596D1}"/>
              </a:ext>
            </a:extLst>
          </p:cNvPr>
          <p:cNvSpPr/>
          <p:nvPr/>
        </p:nvSpPr>
        <p:spPr>
          <a:xfrm>
            <a:off x="6573062" y="3555583"/>
            <a:ext cx="32110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bullish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적용 시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head_label_count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Text_label_count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추가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73BFB57-C806-435D-97C4-A7AC838399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5" t="16100" r="13631" b="25918"/>
          <a:stretch/>
        </p:blipFill>
        <p:spPr>
          <a:xfrm>
            <a:off x="6197495" y="4164731"/>
            <a:ext cx="2053886" cy="39866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BF70B21-E886-45F2-B71F-B5E019CD05C8}"/>
              </a:ext>
            </a:extLst>
          </p:cNvPr>
          <p:cNvSpPr txBox="1"/>
          <p:nvPr/>
        </p:nvSpPr>
        <p:spPr>
          <a:xfrm>
            <a:off x="8965044" y="4233225"/>
            <a:ext cx="1289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금융공학 논문 인용</a:t>
            </a: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A80AFC39-530D-469D-82FE-020A219604CD}"/>
              </a:ext>
            </a:extLst>
          </p:cNvPr>
          <p:cNvSpPr/>
          <p:nvPr/>
        </p:nvSpPr>
        <p:spPr>
          <a:xfrm>
            <a:off x="8208001" y="4221838"/>
            <a:ext cx="710726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84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D57E864-8FDF-4111-A8B1-E708A61834B2}"/>
              </a:ext>
            </a:extLst>
          </p:cNvPr>
          <p:cNvSpPr/>
          <p:nvPr/>
        </p:nvSpPr>
        <p:spPr>
          <a:xfrm>
            <a:off x="7919295" y="4185318"/>
            <a:ext cx="205530" cy="339897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F2FC01-A0D4-4AAA-B6E5-051087DAAF66}"/>
              </a:ext>
            </a:extLst>
          </p:cNvPr>
          <p:cNvSpPr txBox="1"/>
          <p:nvPr/>
        </p:nvSpPr>
        <p:spPr>
          <a:xfrm>
            <a:off x="7789908" y="5649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12FA65E-BD12-4674-BB3A-361F6CC84542}"/>
              </a:ext>
            </a:extLst>
          </p:cNvPr>
          <p:cNvSpPr txBox="1"/>
          <p:nvPr/>
        </p:nvSpPr>
        <p:spPr>
          <a:xfrm>
            <a:off x="7509787" y="6067287"/>
            <a:ext cx="191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29</a:t>
            </a:r>
            <a:r>
              <a:rPr lang="ko-KR" altLang="en-US" sz="1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컬럼 활용</a:t>
            </a:r>
          </a:p>
        </p:txBody>
      </p:sp>
      <p:pic>
        <p:nvPicPr>
          <p:cNvPr id="85" name="그래픽 148">
            <a:extLst>
              <a:ext uri="{FF2B5EF4-FFF2-40B4-BE49-F238E27FC236}">
                <a16:creationId xmlns:a16="http://schemas.microsoft.com/office/drawing/2014/main" id="{60B65A70-F155-4AF6-BCB7-1DB9050A3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3698" y="5693129"/>
            <a:ext cx="209834" cy="25877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17F15413-CBA2-4E06-8226-93425755C6F5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49" name="모서리가 둥근 직사각형 130">
              <a:extLst>
                <a:ext uri="{FF2B5EF4-FFF2-40B4-BE49-F238E27FC236}">
                  <a16:creationId xmlns:a16="http://schemas.microsoft.com/office/drawing/2014/main" id="{79787A42-3199-41CB-978E-61BA110EAC70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62" name="Text Box 320">
              <a:extLst>
                <a:ext uri="{FF2B5EF4-FFF2-40B4-BE49-F238E27FC236}">
                  <a16:creationId xmlns:a16="http://schemas.microsoft.com/office/drawing/2014/main" id="{8F937C13-DEAC-4B1C-95EC-5D4007DDC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 데이터 컬럼 추가</a:t>
              </a:r>
            </a:p>
          </p:txBody>
        </p:sp>
      </p:grpSp>
      <p:sp>
        <p:nvSpPr>
          <p:cNvPr id="63" name="제목 1">
            <a:extLst>
              <a:ext uri="{FF2B5EF4-FFF2-40B4-BE49-F238E27FC236}">
                <a16:creationId xmlns:a16="http://schemas.microsoft.com/office/drawing/2014/main" id="{AB5DEAD0-0CDD-43F9-93DE-5C0DD873A822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34843A-02D0-4417-9AD2-867A9082D3AA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133F83-B85C-404F-AA36-374565C8CE2D}"/>
              </a:ext>
            </a:extLst>
          </p:cNvPr>
          <p:cNvSpPr/>
          <p:nvPr/>
        </p:nvSpPr>
        <p:spPr>
          <a:xfrm>
            <a:off x="6574485" y="5135053"/>
            <a:ext cx="33654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Ex) 5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일주가 예측 시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_Signal 5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endParaRPr lang="en-US" altLang="ko-KR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_</a:t>
            </a:r>
            <a:r>
              <a:rPr lang="en-US" altLang="ko-KR" sz="1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next_Signal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5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r>
              <a:rPr lang="en-US" altLang="ko-KR" sz="11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변동량</a:t>
            </a: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13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69">
            <a:extLst>
              <a:ext uri="{FF2B5EF4-FFF2-40B4-BE49-F238E27FC236}">
                <a16:creationId xmlns:a16="http://schemas.microsoft.com/office/drawing/2014/main" id="{964B9DDF-B1C6-411A-908F-8F3DE299B654}"/>
              </a:ext>
            </a:extLst>
          </p:cNvPr>
          <p:cNvSpPr/>
          <p:nvPr/>
        </p:nvSpPr>
        <p:spPr>
          <a:xfrm>
            <a:off x="223264" y="1903418"/>
            <a:ext cx="10228836" cy="49625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AFDF70-D5DE-5D36-3BFA-B7F950986259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85681FD0-709C-525E-74D7-C72923D395E7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9F781A-1EDE-E5CA-53AF-B609BA7F8BC1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수집 데이터 추가 </a:t>
              </a:r>
              <a:r>
                <a:rPr lang="ko-KR" altLang="en-US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전처리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(4)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F949FF46-036C-B2DC-8C86-641B853116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28CB37A1-C4E0-D45D-EF97-117AF3D96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B5F313-F8DC-4BEA-88D8-5B3FD386C773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EE3EC1F-E2CD-42AA-96EA-2DE1EB8271F4}"/>
              </a:ext>
            </a:extLst>
          </p:cNvPr>
          <p:cNvGrpSpPr/>
          <p:nvPr/>
        </p:nvGrpSpPr>
        <p:grpSpPr>
          <a:xfrm>
            <a:off x="333454" y="1772986"/>
            <a:ext cx="2627430" cy="290770"/>
            <a:chOff x="7463570" y="1396005"/>
            <a:chExt cx="2627430" cy="290770"/>
          </a:xfrm>
        </p:grpSpPr>
        <p:sp>
          <p:nvSpPr>
            <p:cNvPr id="32" name="모서리가 둥근 직사각형 130">
              <a:extLst>
                <a:ext uri="{FF2B5EF4-FFF2-40B4-BE49-F238E27FC236}">
                  <a16:creationId xmlns:a16="http://schemas.microsoft.com/office/drawing/2014/main" id="{183DB34A-491C-4F8E-B78E-CD6088BEB2F1}"/>
                </a:ext>
              </a:extLst>
            </p:cNvPr>
            <p:cNvSpPr/>
            <p:nvPr/>
          </p:nvSpPr>
          <p:spPr>
            <a:xfrm rot="5400000">
              <a:off x="8641165" y="236939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50000">
                  <a:srgbClr val="C00000"/>
                </a:gs>
                <a:gs pos="50000">
                  <a:srgbClr val="EC1165"/>
                </a:gs>
                <a:gs pos="49000">
                  <a:srgbClr val="BE024F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33" name="Text Box 320">
              <a:extLst>
                <a:ext uri="{FF2B5EF4-FFF2-40B4-BE49-F238E27FC236}">
                  <a16:creationId xmlns:a16="http://schemas.microsoft.com/office/drawing/2014/main" id="{A288BCA9-E142-4A8D-B08A-0CF6A13AE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3570" y="1431096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수집 데이터 </a:t>
              </a:r>
              <a:r>
                <a:rPr lang="ko-KR" altLang="en-US" sz="1400" b="1" dirty="0" err="1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endPara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F488BDAA-B5BF-4E60-A923-862FA4BAD6A7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63416F-D74C-447F-ABDE-4DC82239EA51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상태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6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E7336B-E1C7-4B1F-9F1C-C08A284BADCC}"/>
              </a:ext>
            </a:extLst>
          </p:cNvPr>
          <p:cNvSpPr/>
          <p:nvPr/>
        </p:nvSpPr>
        <p:spPr>
          <a:xfrm>
            <a:off x="766833" y="3153007"/>
            <a:ext cx="21544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 </a:t>
            </a:r>
            <a:r>
              <a:rPr lang="en-US" altLang="ko-KR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SOXL</a:t>
            </a:r>
            <a:r>
              <a:rPr lang="ko-KR" altLang="en-US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행렬</a:t>
            </a:r>
            <a:endParaRPr lang="en-US" altLang="ko-KR" sz="1600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223F4C-7707-49AD-8A84-038251BBD434}"/>
              </a:ext>
            </a:extLst>
          </p:cNvPr>
          <p:cNvSpPr txBox="1"/>
          <p:nvPr/>
        </p:nvSpPr>
        <p:spPr>
          <a:xfrm>
            <a:off x="3768642" y="4162785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Onehot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encoding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5DE4FCA-E5F8-4359-9F70-DDC77CA7C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29" r="16848"/>
          <a:stretch/>
        </p:blipFill>
        <p:spPr>
          <a:xfrm>
            <a:off x="1107083" y="3469342"/>
            <a:ext cx="1378184" cy="11260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4A4767A-884A-4429-8665-330DA6898966}"/>
              </a:ext>
            </a:extLst>
          </p:cNvPr>
          <p:cNvCxnSpPr>
            <a:cxnSpLocks/>
            <a:stCxn id="51" idx="3"/>
            <a:endCxn id="11" idx="1"/>
          </p:cNvCxnSpPr>
          <p:nvPr/>
        </p:nvCxnSpPr>
        <p:spPr>
          <a:xfrm flipV="1">
            <a:off x="2485267" y="4013901"/>
            <a:ext cx="4148797" cy="18451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167FE282-16D7-4F89-AF82-21D22FE4E15E}"/>
              </a:ext>
            </a:extLst>
          </p:cNvPr>
          <p:cNvSpPr/>
          <p:nvPr/>
        </p:nvSpPr>
        <p:spPr>
          <a:xfrm>
            <a:off x="3565186" y="4210813"/>
            <a:ext cx="243154" cy="2359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B1F0BC-91FE-4493-B901-DE2FEA4774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3"/>
          <a:stretch/>
        </p:blipFill>
        <p:spPr>
          <a:xfrm>
            <a:off x="6634064" y="2947101"/>
            <a:ext cx="3267797" cy="2133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래픽 148">
            <a:extLst>
              <a:ext uri="{FF2B5EF4-FFF2-40B4-BE49-F238E27FC236}">
                <a16:creationId xmlns:a16="http://schemas.microsoft.com/office/drawing/2014/main" id="{07D7A3FA-2525-4C4A-A3A3-ADDA89596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095" y="6247837"/>
            <a:ext cx="134954" cy="16643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81AD3C-A7DE-49DD-B043-83DB11239CC5}"/>
              </a:ext>
            </a:extLst>
          </p:cNvPr>
          <p:cNvSpPr/>
          <p:nvPr/>
        </p:nvSpPr>
        <p:spPr>
          <a:xfrm>
            <a:off x="863225" y="6046237"/>
            <a:ext cx="9476859" cy="553533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CD3F6E-B031-47EC-BFC0-BF6DD829E06D}"/>
              </a:ext>
            </a:extLst>
          </p:cNvPr>
          <p:cNvSpPr/>
          <p:nvPr/>
        </p:nvSpPr>
        <p:spPr>
          <a:xfrm>
            <a:off x="374249" y="6046236"/>
            <a:ext cx="492665" cy="553533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전처리</a:t>
            </a:r>
            <a:endParaRPr lang="ko-KR" altLang="en-US" sz="1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1106D7-1C0C-4617-875D-445022B74FA4}"/>
              </a:ext>
            </a:extLst>
          </p:cNvPr>
          <p:cNvSpPr txBox="1"/>
          <p:nvPr/>
        </p:nvSpPr>
        <p:spPr>
          <a:xfrm>
            <a:off x="1129436" y="6176704"/>
            <a:ext cx="773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Src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type 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컬럼을 </a:t>
            </a:r>
            <a:r>
              <a:rPr lang="en-US" altLang="ko-KR" sz="14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Onehot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encoding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진행하여 기존 컬럼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29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58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변환</a:t>
            </a:r>
            <a:endParaRPr lang="en-US" altLang="ko-KR" sz="14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00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69">
            <a:extLst>
              <a:ext uri="{FF2B5EF4-FFF2-40B4-BE49-F238E27FC236}">
                <a16:creationId xmlns:a16="http://schemas.microsoft.com/office/drawing/2014/main" id="{2D1A34D1-ADCE-4549-AF39-E5091E581759}"/>
              </a:ext>
            </a:extLst>
          </p:cNvPr>
          <p:cNvSpPr/>
          <p:nvPr/>
        </p:nvSpPr>
        <p:spPr>
          <a:xfrm>
            <a:off x="223264" y="1953383"/>
            <a:ext cx="10235186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7A8951C-FBD3-E1EF-EE76-36DDC14B932B}"/>
              </a:ext>
            </a:extLst>
          </p:cNvPr>
          <p:cNvGrpSpPr/>
          <p:nvPr/>
        </p:nvGrpSpPr>
        <p:grpSpPr>
          <a:xfrm>
            <a:off x="757075" y="1618580"/>
            <a:ext cx="9328935" cy="336917"/>
            <a:chOff x="413252" y="1712239"/>
            <a:chExt cx="3977089" cy="336917"/>
          </a:xfrm>
        </p:grpSpPr>
        <p:sp>
          <p:nvSpPr>
            <p:cNvPr id="11" name="양쪽 모서리가 둥근 사각형 2">
              <a:extLst>
                <a:ext uri="{FF2B5EF4-FFF2-40B4-BE49-F238E27FC236}">
                  <a16:creationId xmlns:a16="http://schemas.microsoft.com/office/drawing/2014/main" id="{8381F6D1-FD26-F691-1285-AB29E1156C26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2" name="양쪽 모서리가 둥근 사각형 2">
              <a:extLst>
                <a:ext uri="{FF2B5EF4-FFF2-40B4-BE49-F238E27FC236}">
                  <a16:creationId xmlns:a16="http://schemas.microsoft.com/office/drawing/2014/main" id="{79AA78BD-35A8-A108-DC49-2F56CF8172AD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EDA </a:t>
              </a:r>
              <a:r>
                <a:rPr kumimoji="1" lang="ko-KR" altLang="en-US" sz="1400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분석결과</a:t>
              </a: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9377A2D-529F-A6C0-0C2F-E5B3DF1E80FC}"/>
              </a:ext>
            </a:extLst>
          </p:cNvPr>
          <p:cNvSpPr/>
          <p:nvPr/>
        </p:nvSpPr>
        <p:spPr>
          <a:xfrm>
            <a:off x="536960" y="2089585"/>
            <a:ext cx="9549051" cy="190139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6" name="사각형: 둥근 모서리 210">
            <a:extLst>
              <a:ext uri="{FF2B5EF4-FFF2-40B4-BE49-F238E27FC236}">
                <a16:creationId xmlns:a16="http://schemas.microsoft.com/office/drawing/2014/main" id="{B48944D7-D4A0-D25F-64EB-27D84A628C76}"/>
              </a:ext>
            </a:extLst>
          </p:cNvPr>
          <p:cNvSpPr/>
          <p:nvPr/>
        </p:nvSpPr>
        <p:spPr>
          <a:xfrm>
            <a:off x="749765" y="2188026"/>
            <a:ext cx="1403739" cy="1700739"/>
          </a:xfrm>
          <a:prstGeom prst="roundRect">
            <a:avLst>
              <a:gd name="adj" fmla="val 14034"/>
            </a:avLst>
          </a:prstGeom>
          <a:solidFill>
            <a:srgbClr val="407EFF">
              <a:alpha val="80000"/>
            </a:srgbClr>
          </a:solidFill>
          <a:ln w="272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데이터 수집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/>
              <a:ea typeface="KoPub돋움체 Bold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7F2EA-47A1-200F-C6C6-0DA4FCCA53FF}"/>
              </a:ext>
            </a:extLst>
          </p:cNvPr>
          <p:cNvSpPr txBox="1"/>
          <p:nvPr/>
        </p:nvSpPr>
        <p:spPr>
          <a:xfrm>
            <a:off x="2220390" y="2282379"/>
            <a:ext cx="7798732" cy="14485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방법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Crawling,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Listly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en-US" altLang="ko-KR" sz="1600" dirty="0">
              <a:ln w="3175">
                <a:solidFill>
                  <a:srgbClr val="C7DBEC">
                    <a:alpha val="0"/>
                  </a:srgb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시 사용한 라이브러리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pandas,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numpy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selenium,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os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time </a:t>
            </a: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품질 확인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수집한 데이터의 품질 검토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봇 데이터 제거 포함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pPr marL="285750" indent="-285750" defTabSz="868138">
              <a:lnSpc>
                <a:spcPct val="11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endParaRPr lang="en-US" altLang="ko-KR" sz="1400" dirty="0">
              <a:ln w="3175">
                <a:solidFill>
                  <a:srgbClr val="C7DBEC">
                    <a:alpha val="0"/>
                  </a:srgbClr>
                </a:solidFill>
              </a:ln>
              <a:ea typeface="KoPub돋움체 Bold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A2AF849-58CA-BD08-04F0-D9EA839EF95F}"/>
              </a:ext>
            </a:extLst>
          </p:cNvPr>
          <p:cNvGrpSpPr/>
          <p:nvPr/>
        </p:nvGrpSpPr>
        <p:grpSpPr>
          <a:xfrm>
            <a:off x="5067969" y="3524499"/>
            <a:ext cx="5017674" cy="399299"/>
            <a:chOff x="1739872" y="8753990"/>
            <a:chExt cx="1771712" cy="883366"/>
          </a:xfrm>
        </p:grpSpPr>
        <p:sp>
          <p:nvSpPr>
            <p:cNvPr id="40" name="화살표: 오른쪽 15">
              <a:extLst>
                <a:ext uri="{FF2B5EF4-FFF2-40B4-BE49-F238E27FC236}">
                  <a16:creationId xmlns:a16="http://schemas.microsoft.com/office/drawing/2014/main" id="{70A94F2C-6E33-29D8-8C86-4C9A0EAA2C68}"/>
                </a:ext>
              </a:extLst>
            </p:cNvPr>
            <p:cNvSpPr/>
            <p:nvPr/>
          </p:nvSpPr>
          <p:spPr>
            <a:xfrm>
              <a:off x="1739872" y="8753990"/>
              <a:ext cx="1771712" cy="883366"/>
            </a:xfrm>
            <a:prstGeom prst="rightArrow">
              <a:avLst>
                <a:gd name="adj1" fmla="val 67637"/>
                <a:gd name="adj2" fmla="val 39058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57000">
                  <a:schemeClr val="accent1">
                    <a:lumMod val="40000"/>
                    <a:lumOff val="60000"/>
                    <a:alpha val="72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돋움체 Medium" panose="0202060302010102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AC65662-EFD3-6234-7D64-EB2321F2A849}"/>
                </a:ext>
              </a:extLst>
            </p:cNvPr>
            <p:cNvSpPr/>
            <p:nvPr/>
          </p:nvSpPr>
          <p:spPr>
            <a:xfrm>
              <a:off x="2309952" y="8833000"/>
              <a:ext cx="1031703" cy="64351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 defTabSz="986912">
                <a:buClr>
                  <a:srgbClr val="747474"/>
                </a:buClr>
              </a:pPr>
              <a:r>
                <a:rPr lang="ko-KR" altLang="en-US" sz="1600" b="1" i="1" spc="-76" dirty="0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데이터 수집 완료</a:t>
              </a:r>
              <a:r>
                <a:rPr lang="en-US" altLang="ko-KR" sz="1600" b="1" i="1" spc="-76" dirty="0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/ </a:t>
              </a:r>
              <a:r>
                <a:rPr lang="ko-KR" altLang="en-US" sz="1600" b="1" i="1" spc="-76" dirty="0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검증 및 저장</a:t>
              </a:r>
              <a:endParaRPr lang="en-US" altLang="ko-KR" sz="1600" b="1" i="1" spc="-76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407EFF"/>
                </a:solidFill>
                <a:effectLst>
                  <a:glow rad="63500">
                    <a:schemeClr val="bg1"/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D7684F-AF1F-C9FC-619B-E2E36765DEB0}"/>
              </a:ext>
            </a:extLst>
          </p:cNvPr>
          <p:cNvSpPr/>
          <p:nvPr/>
        </p:nvSpPr>
        <p:spPr>
          <a:xfrm>
            <a:off x="536959" y="4141026"/>
            <a:ext cx="9549051" cy="253594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7" name="사각형: 둥근 모서리 210">
            <a:extLst>
              <a:ext uri="{FF2B5EF4-FFF2-40B4-BE49-F238E27FC236}">
                <a16:creationId xmlns:a16="http://schemas.microsoft.com/office/drawing/2014/main" id="{16ECF041-64DA-9636-5009-E9F9FFDB3490}"/>
              </a:ext>
            </a:extLst>
          </p:cNvPr>
          <p:cNvSpPr/>
          <p:nvPr/>
        </p:nvSpPr>
        <p:spPr>
          <a:xfrm>
            <a:off x="749764" y="4264100"/>
            <a:ext cx="1403739" cy="2278346"/>
          </a:xfrm>
          <a:prstGeom prst="roundRect">
            <a:avLst>
              <a:gd name="adj" fmla="val 12379"/>
            </a:avLst>
          </a:prstGeom>
          <a:solidFill>
            <a:srgbClr val="407EFF">
              <a:alpha val="80000"/>
            </a:srgbClr>
          </a:solidFill>
          <a:ln w="272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데이터 </a:t>
            </a:r>
            <a:r>
              <a:rPr lang="ko-KR" altLang="en-US" b="1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전처리</a:t>
            </a:r>
            <a:endParaRPr lang="en-US" altLang="ko-KR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/>
              <a:ea typeface="KoPub돋움체 Bold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2E05AC5-C8D0-F980-4942-837099E698F0}"/>
              </a:ext>
            </a:extLst>
          </p:cNvPr>
          <p:cNvSpPr txBox="1"/>
          <p:nvPr/>
        </p:nvSpPr>
        <p:spPr>
          <a:xfrm>
            <a:off x="2220390" y="4427921"/>
            <a:ext cx="7665692" cy="1926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ko-KR" altLang="en-US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 사용한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datetime,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nltk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pandas,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numpy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genism, Word2Vec,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FinanceDataReader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yfinance</a:t>
            </a:r>
            <a:endParaRPr lang="en-US" altLang="ko-KR" sz="1600" dirty="0">
              <a:ln w="3175">
                <a:solidFill>
                  <a:srgbClr val="C7DBEC">
                    <a:alpha val="0"/>
                  </a:srgb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통합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Raddit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investing,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네이버 주식 토론방의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컬럼을 맞춘 후 데이터 통합</a:t>
            </a:r>
            <a:endParaRPr lang="en-US" altLang="ko-KR" sz="1600" dirty="0">
              <a:ln w="3175">
                <a:solidFill>
                  <a:srgbClr val="C7DBEC">
                    <a:alpha val="0"/>
                  </a:srgb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데이터 추가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600" dirty="0" err="1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Soxl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개별 종목 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데이터 추가</a:t>
            </a:r>
            <a:endParaRPr lang="en-US" altLang="ko-KR" sz="1600" dirty="0">
              <a:ln w="3175">
                <a:solidFill>
                  <a:srgbClr val="C7DBEC">
                    <a:alpha val="0"/>
                  </a:srgb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 defTabSz="868138">
              <a:lnSpc>
                <a:spcPct val="150000"/>
              </a:lnSpc>
              <a:spcBef>
                <a:spcPts val="292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Bullish</a:t>
            </a:r>
            <a:r>
              <a:rPr lang="ko-KR" altLang="en-US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함수 적용 </a:t>
            </a:r>
            <a:r>
              <a:rPr lang="en-US" altLang="ko-KR" sz="1600" dirty="0">
                <a:ln w="3175">
                  <a:solidFill>
                    <a:srgbClr val="C7DBEC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4434327-553F-8E31-460E-D66E7FEC5385}"/>
              </a:ext>
            </a:extLst>
          </p:cNvPr>
          <p:cNvGrpSpPr/>
          <p:nvPr/>
        </p:nvGrpSpPr>
        <p:grpSpPr>
          <a:xfrm>
            <a:off x="5067969" y="6114529"/>
            <a:ext cx="5017674" cy="464738"/>
            <a:chOff x="1739872" y="8753990"/>
            <a:chExt cx="1771712" cy="883366"/>
          </a:xfrm>
        </p:grpSpPr>
        <p:sp>
          <p:nvSpPr>
            <p:cNvPr id="65" name="화살표: 오른쪽 15">
              <a:extLst>
                <a:ext uri="{FF2B5EF4-FFF2-40B4-BE49-F238E27FC236}">
                  <a16:creationId xmlns:a16="http://schemas.microsoft.com/office/drawing/2014/main" id="{8517776E-5103-6FF8-9685-CC618A03DC5D}"/>
                </a:ext>
              </a:extLst>
            </p:cNvPr>
            <p:cNvSpPr/>
            <p:nvPr/>
          </p:nvSpPr>
          <p:spPr>
            <a:xfrm>
              <a:off x="1739872" y="8753990"/>
              <a:ext cx="1771712" cy="883366"/>
            </a:xfrm>
            <a:prstGeom prst="rightArrow">
              <a:avLst>
                <a:gd name="adj1" fmla="val 67637"/>
                <a:gd name="adj2" fmla="val 39058"/>
              </a:avLst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57000">
                  <a:schemeClr val="accent1">
                    <a:lumMod val="40000"/>
                    <a:lumOff val="60000"/>
                    <a:alpha val="72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KoPub돋움체 Medium" panose="02020603020101020101" pitchFamily="18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C3364C8-CF80-BBBB-6AA8-1FE04C275060}"/>
                </a:ext>
              </a:extLst>
            </p:cNvPr>
            <p:cNvSpPr/>
            <p:nvPr/>
          </p:nvSpPr>
          <p:spPr>
            <a:xfrm>
              <a:off x="2232576" y="8833000"/>
              <a:ext cx="1119435" cy="643518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ctr" defTabSz="986912">
                <a:buClr>
                  <a:srgbClr val="747474"/>
                </a:buClr>
              </a:pPr>
              <a:r>
                <a:rPr lang="ko-KR" altLang="en-US" sz="1600" b="1" i="1" spc="-76" dirty="0" err="1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전처리</a:t>
              </a:r>
              <a:r>
                <a:rPr lang="ko-KR" altLang="en-US" sz="1600" b="1" i="1" spc="-76" dirty="0">
                  <a:ln>
                    <a:solidFill>
                      <a:srgbClr val="CCCCCC">
                        <a:alpha val="0"/>
                      </a:srgbClr>
                    </a:solidFill>
                  </a:ln>
                  <a:solidFill>
                    <a:srgbClr val="407EFF"/>
                  </a:solidFill>
                  <a:effectLst>
                    <a:glow rad="63500">
                      <a:schemeClr val="bg1"/>
                    </a:glo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된 데이터를 바탕으로 분석</a:t>
              </a:r>
              <a:endParaRPr lang="en-US" altLang="ko-KR" sz="1600" b="1" i="1" spc="-76" dirty="0">
                <a:ln>
                  <a:solidFill>
                    <a:srgbClr val="CCCCCC">
                      <a:alpha val="0"/>
                    </a:srgbClr>
                  </a:solidFill>
                </a:ln>
                <a:solidFill>
                  <a:srgbClr val="407EFF"/>
                </a:solidFill>
                <a:effectLst>
                  <a:glow rad="63500">
                    <a:schemeClr val="bg1"/>
                  </a:glo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72B9F6-ED72-4C8F-BF50-3A4ED29D79F4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7001A012-040E-46AE-A25A-BB8872220359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2.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데이터 현황 분석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6AF3AC-D606-4299-8E2E-8DE6E53E12E2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2.3 EDA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D99B897-E7A8-4168-B7DC-19983E3E1EB6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30" name="object 68">
              <a:extLst>
                <a:ext uri="{FF2B5EF4-FFF2-40B4-BE49-F238E27FC236}">
                  <a16:creationId xmlns:a16="http://schemas.microsoft.com/office/drawing/2014/main" id="{BDF5B6B4-E48F-4422-A3D5-DA802FF6FEE6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5C0CF8-64A6-48E5-AB71-0A7CE31DFA37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EDA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분석결과</a:t>
              </a:r>
            </a:p>
          </p:txBody>
        </p:sp>
        <p:pic>
          <p:nvPicPr>
            <p:cNvPr id="33" name="object 69">
              <a:extLst>
                <a:ext uri="{FF2B5EF4-FFF2-40B4-BE49-F238E27FC236}">
                  <a16:creationId xmlns:a16="http://schemas.microsoft.com/office/drawing/2014/main" id="{DB0A7C98-7936-4BB2-9E59-7443EBAF15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34" name="Picture 6" descr="red">
              <a:extLst>
                <a:ext uri="{FF2B5EF4-FFF2-40B4-BE49-F238E27FC236}">
                  <a16:creationId xmlns:a16="http://schemas.microsoft.com/office/drawing/2014/main" id="{C7260C90-B466-475E-A6AB-3442D3C36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9137E88F-EFFB-432B-BD65-E9E8FD8325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5" t="16100" r="13631" b="25918"/>
          <a:stretch/>
        </p:blipFill>
        <p:spPr>
          <a:xfrm>
            <a:off x="4228455" y="6013485"/>
            <a:ext cx="2053886" cy="39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3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B4A5ED-02A2-462F-805D-F1272E69121D}"/>
              </a:ext>
            </a:extLst>
          </p:cNvPr>
          <p:cNvSpPr txBox="1"/>
          <p:nvPr/>
        </p:nvSpPr>
        <p:spPr>
          <a:xfrm>
            <a:off x="-556750" y="155762"/>
            <a:ext cx="2955851" cy="7617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3600" kern="0" dirty="0">
                <a:ln>
                  <a:solidFill>
                    <a:prstClr val="white">
                      <a:alpha val="0"/>
                    </a:prst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역할 분담</a:t>
            </a:r>
            <a:endParaRPr lang="en-US" altLang="ko-KR" sz="3600" kern="0" dirty="0">
              <a:ln>
                <a:solidFill>
                  <a:prstClr val="white">
                    <a:alpha val="0"/>
                  </a:prst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4791419-A182-45A3-81E2-16B32EA0B9FA}"/>
              </a:ext>
            </a:extLst>
          </p:cNvPr>
          <p:cNvSpPr/>
          <p:nvPr/>
        </p:nvSpPr>
        <p:spPr>
          <a:xfrm>
            <a:off x="556370" y="2047581"/>
            <a:ext cx="1238188" cy="6888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노재민</a:t>
            </a:r>
            <a:endParaRPr lang="ko-KR" altLang="en-US" dirty="0">
              <a:solidFill>
                <a:schemeClr val="tx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75D696-42CE-477F-9FC2-D0250EE0B5D0}"/>
              </a:ext>
            </a:extLst>
          </p:cNvPr>
          <p:cNvSpPr/>
          <p:nvPr/>
        </p:nvSpPr>
        <p:spPr>
          <a:xfrm>
            <a:off x="556370" y="3234799"/>
            <a:ext cx="1238188" cy="6888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박찬우</a:t>
            </a:r>
            <a:endParaRPr lang="ko-KR" altLang="en-US" dirty="0">
              <a:solidFill>
                <a:schemeClr val="tx1"/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F2F489-AD48-45CB-B4C6-AB5C59142301}"/>
              </a:ext>
            </a:extLst>
          </p:cNvPr>
          <p:cNvSpPr/>
          <p:nvPr/>
        </p:nvSpPr>
        <p:spPr>
          <a:xfrm>
            <a:off x="556370" y="4601078"/>
            <a:ext cx="1238188" cy="6888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김은지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56F270-5D9B-4C11-9B83-FEE1A20387D0}"/>
              </a:ext>
            </a:extLst>
          </p:cNvPr>
          <p:cNvSpPr/>
          <p:nvPr/>
        </p:nvSpPr>
        <p:spPr>
          <a:xfrm>
            <a:off x="556370" y="5882199"/>
            <a:ext cx="1238188" cy="6888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유지원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BB2D4B9-D5ED-4E09-9ED4-A3F16CA9445F}"/>
              </a:ext>
            </a:extLst>
          </p:cNvPr>
          <p:cNvSpPr/>
          <p:nvPr/>
        </p:nvSpPr>
        <p:spPr>
          <a:xfrm>
            <a:off x="2451399" y="1114604"/>
            <a:ext cx="1602463" cy="6622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기획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87B2C43-27EE-4109-9EAB-2ED191F06DA3}"/>
              </a:ext>
            </a:extLst>
          </p:cNvPr>
          <p:cNvSpPr/>
          <p:nvPr/>
        </p:nvSpPr>
        <p:spPr>
          <a:xfrm>
            <a:off x="4390972" y="1136414"/>
            <a:ext cx="1602463" cy="6622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데이터 수집  </a:t>
            </a:r>
            <a:r>
              <a:rPr lang="ko-KR" altLang="en-US" spc="-150" dirty="0" err="1">
                <a:latin typeface="공체 Medium" panose="00000600000000000000" pitchFamily="2" charset="-127"/>
                <a:ea typeface="공체 Medium" panose="00000600000000000000" pitchFamily="2" charset="-127"/>
              </a:rPr>
              <a:t>전처리</a:t>
            </a:r>
            <a:r>
              <a:rPr lang="en-US" altLang="ko-KR" spc="-150" dirty="0">
                <a:latin typeface="공체 Medium" panose="00000600000000000000" pitchFamily="2" charset="-127"/>
                <a:ea typeface="공체 Medium" panose="00000600000000000000" pitchFamily="2" charset="-127"/>
              </a:rPr>
              <a:t>/</a:t>
            </a:r>
            <a:r>
              <a:rPr lang="ko-KR" altLang="en-US" spc="-150" dirty="0">
                <a:latin typeface="공체 Medium" panose="00000600000000000000" pitchFamily="2" charset="-127"/>
                <a:ea typeface="공체 Medium" panose="00000600000000000000" pitchFamily="2" charset="-127"/>
              </a:rPr>
              <a:t>모델링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E4B79D5-472A-4AF0-A3D4-31E0435AB4A5}"/>
              </a:ext>
            </a:extLst>
          </p:cNvPr>
          <p:cNvSpPr/>
          <p:nvPr/>
        </p:nvSpPr>
        <p:spPr>
          <a:xfrm>
            <a:off x="6322069" y="1119277"/>
            <a:ext cx="1602463" cy="6622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공체 Medium" panose="00000600000000000000" pitchFamily="2" charset="-127"/>
                <a:ea typeface="공체 Medium" panose="00000600000000000000" pitchFamily="2" charset="-127"/>
              </a:rPr>
              <a:t>Streamlit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및 시각화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2C776C7-8FFA-4383-A5BC-6672ABE590DC}"/>
              </a:ext>
            </a:extLst>
          </p:cNvPr>
          <p:cNvSpPr/>
          <p:nvPr/>
        </p:nvSpPr>
        <p:spPr>
          <a:xfrm>
            <a:off x="8249224" y="1136414"/>
            <a:ext cx="1602463" cy="6622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발표자료</a:t>
            </a:r>
            <a:r>
              <a:rPr lang="en-US" altLang="ko-KR" dirty="0">
                <a:latin typeface="공체 Medium" panose="00000600000000000000" pitchFamily="2" charset="-127"/>
                <a:ea typeface="공체 Medium" panose="00000600000000000000" pitchFamily="2" charset="-127"/>
              </a:rPr>
              <a:t> </a:t>
            </a:r>
            <a:r>
              <a:rPr lang="ko-KR" altLang="en-US" dirty="0">
                <a:latin typeface="공체 Medium" panose="00000600000000000000" pitchFamily="2" charset="-127"/>
                <a:ea typeface="공체 Medium" panose="00000600000000000000" pitchFamily="2" charset="-127"/>
              </a:rPr>
              <a:t>구성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1A378EF-DE51-42BC-BA5C-F263B4A5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569247"/>
              </p:ext>
            </p:extLst>
          </p:nvPr>
        </p:nvGraphicFramePr>
        <p:xfrm>
          <a:off x="2268013" y="1906964"/>
          <a:ext cx="7661320" cy="490746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15330">
                  <a:extLst>
                    <a:ext uri="{9D8B030D-6E8A-4147-A177-3AD203B41FA5}">
                      <a16:colId xmlns:a16="http://schemas.microsoft.com/office/drawing/2014/main" val="4119572211"/>
                    </a:ext>
                  </a:extLst>
                </a:gridCol>
                <a:gridCol w="1915330">
                  <a:extLst>
                    <a:ext uri="{9D8B030D-6E8A-4147-A177-3AD203B41FA5}">
                      <a16:colId xmlns:a16="http://schemas.microsoft.com/office/drawing/2014/main" val="434561378"/>
                    </a:ext>
                  </a:extLst>
                </a:gridCol>
                <a:gridCol w="1915330">
                  <a:extLst>
                    <a:ext uri="{9D8B030D-6E8A-4147-A177-3AD203B41FA5}">
                      <a16:colId xmlns:a16="http://schemas.microsoft.com/office/drawing/2014/main" val="3426809486"/>
                    </a:ext>
                  </a:extLst>
                </a:gridCol>
                <a:gridCol w="1915330">
                  <a:extLst>
                    <a:ext uri="{9D8B030D-6E8A-4147-A177-3AD203B41FA5}">
                      <a16:colId xmlns:a16="http://schemas.microsoft.com/office/drawing/2014/main" val="1974302851"/>
                    </a:ext>
                  </a:extLst>
                </a:gridCol>
              </a:tblGrid>
              <a:tr h="886018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팀장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검색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금융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수집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아이디어 기획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종목선정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200" spc="-1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레딧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크롤러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업그레이드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spc="-1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봇데이터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 데이터 기입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감성분석 모델 선정</a:t>
                      </a:r>
                      <a:endParaRPr lang="en-US" altLang="ko-KR" sz="1200" spc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Bullish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 설정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1008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금융공학적 모델링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상관관계 분석 및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발표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대본 작성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246278"/>
                  </a:ext>
                </a:extLst>
              </a:tr>
              <a:tr h="130188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검색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Listly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사용법 찾기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형식 설명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아이디어 기획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레딧</a:t>
                      </a: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 형식 통일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문서 요약 </a:t>
                      </a:r>
                      <a:r>
                        <a:rPr lang="en-US" altLang="ko-KR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감성분석 모델</a:t>
                      </a:r>
                      <a:endParaRPr lang="en-US" altLang="ko-KR" sz="1200" spc="-1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모델링활용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(9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개의 모델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종가의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변동량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계산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원핫인코딩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날짜추출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word2vec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개의 모델 사용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상관관계 분석 및 시각화</a:t>
                      </a:r>
                      <a:endParaRPr lang="en-US" altLang="ko-KR" sz="1200" spc="-1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모델링 결과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067649"/>
                  </a:ext>
                </a:extLst>
              </a:tr>
              <a:tr h="130188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검색   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아이디어 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인베스팅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닷컴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코드 구현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네이버 주식토론방 </a:t>
                      </a:r>
                      <a:r>
                        <a:rPr lang="ko-KR" altLang="en-US" sz="1200" spc="-15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</a:t>
                      </a:r>
                      <a:endParaRPr lang="en-US" altLang="ko-KR" sz="1200" spc="-15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인베스팅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닷컴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및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레딧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요약 및 감성분석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Streamlit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Streamlit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활용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시각화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937395"/>
                  </a:ext>
                </a:extLst>
              </a:tr>
              <a:tr h="1158422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검색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sns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감성분석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    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논문 수집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아이디어 기획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레딧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데이터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   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요약 및 감성분석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주가 데이터 컬럼 추가 및 </a:t>
                      </a:r>
                      <a:r>
                        <a:rPr lang="ko-KR" altLang="en-US" sz="12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</a:t>
                      </a:r>
                      <a:r>
                        <a:rPr lang="ko-KR" altLang="en-US" sz="1200" spc="-15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</a:t>
                      </a:r>
                      <a:r>
                        <a:rPr lang="ko-KR" altLang="en-US" sz="1200" spc="-15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과정 시각화</a:t>
                      </a:r>
                      <a:endParaRPr lang="en-US" altLang="ko-KR" sz="1200" spc="-15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매수</a:t>
                      </a: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매도 지표 시각화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목차 구성 및 제작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 수집</a:t>
                      </a:r>
                      <a:endParaRPr lang="en-US" altLang="ko-KR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lvl="0" indent="-171450" algn="l" defTabSz="1008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생성형 이미지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336664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550C6B8-AC5A-4D3E-8677-67C5FCD5D582}"/>
              </a:ext>
            </a:extLst>
          </p:cNvPr>
          <p:cNvSpPr/>
          <p:nvPr/>
        </p:nvSpPr>
        <p:spPr>
          <a:xfrm>
            <a:off x="2268014" y="1902291"/>
            <a:ext cx="1932892" cy="985764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4E8954-2883-4344-9665-3262AF9541DC}"/>
              </a:ext>
            </a:extLst>
          </p:cNvPr>
          <p:cNvSpPr/>
          <p:nvPr/>
        </p:nvSpPr>
        <p:spPr>
          <a:xfrm>
            <a:off x="4200906" y="2881700"/>
            <a:ext cx="1885768" cy="1373429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546481C-AF16-416F-8B9D-362111317833}"/>
              </a:ext>
            </a:extLst>
          </p:cNvPr>
          <p:cNvSpPr/>
          <p:nvPr/>
        </p:nvSpPr>
        <p:spPr>
          <a:xfrm>
            <a:off x="6086857" y="4252184"/>
            <a:ext cx="1885768" cy="138661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3348D22-8CF7-487B-966A-D381525D42D7}"/>
              </a:ext>
            </a:extLst>
          </p:cNvPr>
          <p:cNvSpPr/>
          <p:nvPr/>
        </p:nvSpPr>
        <p:spPr>
          <a:xfrm>
            <a:off x="8043563" y="5638800"/>
            <a:ext cx="1885769" cy="1151299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10" descr="체크 표시 ">
            <a:extLst>
              <a:ext uri="{FF2B5EF4-FFF2-40B4-BE49-F238E27FC236}">
                <a16:creationId xmlns:a16="http://schemas.microsoft.com/office/drawing/2014/main" id="{593465E9-45D7-439B-8D1E-8866AB19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629" y="1557427"/>
            <a:ext cx="521094" cy="521094"/>
          </a:xfrm>
          <a:prstGeom prst="rect">
            <a:avLst/>
          </a:prstGeom>
          <a:noFill/>
        </p:spPr>
      </p:pic>
      <p:pic>
        <p:nvPicPr>
          <p:cNvPr id="34" name="Picture 10" descr="체크 표시 ">
            <a:extLst>
              <a:ext uri="{FF2B5EF4-FFF2-40B4-BE49-F238E27FC236}">
                <a16:creationId xmlns:a16="http://schemas.microsoft.com/office/drawing/2014/main" id="{4300FAD1-31A9-4BB6-B538-16259B1E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272" y="2587367"/>
            <a:ext cx="521094" cy="521094"/>
          </a:xfrm>
          <a:prstGeom prst="rect">
            <a:avLst/>
          </a:prstGeom>
          <a:noFill/>
        </p:spPr>
      </p:pic>
      <p:pic>
        <p:nvPicPr>
          <p:cNvPr id="35" name="Picture 10" descr="체크 표시 ">
            <a:extLst>
              <a:ext uri="{FF2B5EF4-FFF2-40B4-BE49-F238E27FC236}">
                <a16:creationId xmlns:a16="http://schemas.microsoft.com/office/drawing/2014/main" id="{0150C29F-36F6-438E-81FD-EB5BA0D2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07" y="3983087"/>
            <a:ext cx="521094" cy="521094"/>
          </a:xfrm>
          <a:prstGeom prst="rect">
            <a:avLst/>
          </a:prstGeom>
          <a:noFill/>
        </p:spPr>
      </p:pic>
      <p:pic>
        <p:nvPicPr>
          <p:cNvPr id="36" name="Picture 10" descr="체크 표시 ">
            <a:extLst>
              <a:ext uri="{FF2B5EF4-FFF2-40B4-BE49-F238E27FC236}">
                <a16:creationId xmlns:a16="http://schemas.microsoft.com/office/drawing/2014/main" id="{69A1EA4D-D31B-4E39-9C30-6CB6832C2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80" y="5305915"/>
            <a:ext cx="521094" cy="521094"/>
          </a:xfrm>
          <a:prstGeom prst="rect">
            <a:avLst/>
          </a:prstGeom>
          <a:noFill/>
        </p:spPr>
      </p:pic>
      <p:pic>
        <p:nvPicPr>
          <p:cNvPr id="28" name="Picture 4" descr="별 ">
            <a:extLst>
              <a:ext uri="{FF2B5EF4-FFF2-40B4-BE49-F238E27FC236}">
                <a16:creationId xmlns:a16="http://schemas.microsoft.com/office/drawing/2014/main" id="{16537527-28BF-4A61-A6D9-AC72365C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2464">
            <a:off x="225928" y="198589"/>
            <a:ext cx="312017" cy="27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79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9CB88C-E1CD-8B9C-813B-9B00CFC53464}"/>
              </a:ext>
            </a:extLst>
          </p:cNvPr>
          <p:cNvSpPr/>
          <p:nvPr/>
        </p:nvSpPr>
        <p:spPr>
          <a:xfrm>
            <a:off x="0" y="3796837"/>
            <a:ext cx="1708150" cy="1882588"/>
          </a:xfrm>
          <a:prstGeom prst="roundRect">
            <a:avLst>
              <a:gd name="adj" fmla="val 0"/>
            </a:avLst>
          </a:prstGeom>
          <a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endParaRPr lang="ko-KR" altLang="en-US" sz="700" kern="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63500">
                  <a:srgbClr val="002060">
                    <a:alpha val="40000"/>
                  </a:srgbClr>
                </a:glow>
                <a:outerShdw blurRad="63500" algn="ctr" rotWithShape="0">
                  <a:prstClr val="black">
                    <a:alpha val="50000"/>
                  </a:prstClr>
                </a:outerShdw>
              </a:effectLst>
              <a:latin typeface="KoPub돋움체 Medium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D9D2C75-1D58-0F74-9F4F-DA8F2A1E4C82}"/>
              </a:ext>
            </a:extLst>
          </p:cNvPr>
          <p:cNvSpPr/>
          <p:nvPr/>
        </p:nvSpPr>
        <p:spPr>
          <a:xfrm>
            <a:off x="-29029" y="58057"/>
            <a:ext cx="10720842" cy="5661425"/>
          </a:xfrm>
          <a:custGeom>
            <a:avLst/>
            <a:gdLst>
              <a:gd name="connsiteX0" fmla="*/ 0 w 10697029"/>
              <a:gd name="connsiteY0" fmla="*/ 2554515 h 2554515"/>
              <a:gd name="connsiteX1" fmla="*/ 1770743 w 10697029"/>
              <a:gd name="connsiteY1" fmla="*/ 2554515 h 2554515"/>
              <a:gd name="connsiteX2" fmla="*/ 1770743 w 10697029"/>
              <a:gd name="connsiteY2" fmla="*/ 0 h 2554515"/>
              <a:gd name="connsiteX3" fmla="*/ 10697029 w 10697029"/>
              <a:gd name="connsiteY3" fmla="*/ 0 h 255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7029" h="2554515">
                <a:moveTo>
                  <a:pt x="0" y="2554515"/>
                </a:moveTo>
                <a:lnTo>
                  <a:pt x="1770743" y="2554515"/>
                </a:lnTo>
                <a:lnTo>
                  <a:pt x="1770743" y="0"/>
                </a:lnTo>
                <a:lnTo>
                  <a:pt x="10697029" y="0"/>
                </a:lnTo>
              </a:path>
            </a:pathLst>
          </a:custGeom>
          <a:noFill/>
          <a:ln w="152400">
            <a:solidFill>
              <a:srgbClr val="3052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66BD88-704C-72D1-2306-7B0FA0C837EE}"/>
              </a:ext>
            </a:extLst>
          </p:cNvPr>
          <p:cNvSpPr/>
          <p:nvPr/>
        </p:nvSpPr>
        <p:spPr>
          <a:xfrm>
            <a:off x="8814429" y="2681818"/>
            <a:ext cx="1135388" cy="494531"/>
          </a:xfrm>
          <a:prstGeom prst="roundRect">
            <a:avLst>
              <a:gd name="adj" fmla="val 50000"/>
            </a:avLst>
          </a:prstGeom>
          <a:solidFill>
            <a:srgbClr val="00A5AB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A5A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PART3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706D8-40CB-9F5B-310D-9C96280D9EB0}"/>
              </a:ext>
            </a:extLst>
          </p:cNvPr>
          <p:cNvSpPr txBox="1"/>
          <p:nvPr/>
        </p:nvSpPr>
        <p:spPr>
          <a:xfrm>
            <a:off x="2873537" y="2637217"/>
            <a:ext cx="5909929" cy="114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5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3194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빅데이터 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2B644-634E-562D-46AF-C3FE64A632F4}"/>
              </a:ext>
            </a:extLst>
          </p:cNvPr>
          <p:cNvSpPr txBox="1">
            <a:spLocks/>
          </p:cNvSpPr>
          <p:nvPr/>
        </p:nvSpPr>
        <p:spPr>
          <a:xfrm>
            <a:off x="6529621" y="4160336"/>
            <a:ext cx="3292110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빅데이터 분석 모델링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D778A-0CA8-709B-549C-361400702FE9}"/>
              </a:ext>
            </a:extLst>
          </p:cNvPr>
          <p:cNvSpPr txBox="1">
            <a:spLocks/>
          </p:cNvSpPr>
          <p:nvPr/>
        </p:nvSpPr>
        <p:spPr>
          <a:xfrm>
            <a:off x="6529622" y="4820546"/>
            <a:ext cx="2824690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모델링 결과 확인</a:t>
            </a: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선정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CC6FC0-8466-DA7D-B4E7-8E13006ADBF6}"/>
              </a:ext>
            </a:extLst>
          </p:cNvPr>
          <p:cNvSpPr/>
          <p:nvPr/>
        </p:nvSpPr>
        <p:spPr>
          <a:xfrm>
            <a:off x="6031120" y="4245302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1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247CC0-5AF4-8D27-B6CA-16B550279374}"/>
              </a:ext>
            </a:extLst>
          </p:cNvPr>
          <p:cNvSpPr/>
          <p:nvPr/>
        </p:nvSpPr>
        <p:spPr>
          <a:xfrm>
            <a:off x="6031120" y="4910755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DB4BCB-B13A-59E1-57C9-751ABBDCAEE0}"/>
              </a:ext>
            </a:extLst>
          </p:cNvPr>
          <p:cNvGrpSpPr/>
          <p:nvPr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F7290C-235F-D01F-5788-811043CD8898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Ⅳ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C090D-DCF2-D78F-6820-340A8015B6B3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19925-B4AE-497B-079A-84E1217B257C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Ⅱ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C4B25-0457-B95A-520E-7C96D8B5B70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777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사각형: 둥근 모서리 69">
            <a:extLst>
              <a:ext uri="{FF2B5EF4-FFF2-40B4-BE49-F238E27FC236}">
                <a16:creationId xmlns:a16="http://schemas.microsoft.com/office/drawing/2014/main" id="{5F83257C-E435-4324-B989-21382826742A}"/>
              </a:ext>
            </a:extLst>
          </p:cNvPr>
          <p:cNvSpPr/>
          <p:nvPr/>
        </p:nvSpPr>
        <p:spPr>
          <a:xfrm>
            <a:off x="220443" y="4600575"/>
            <a:ext cx="10228836" cy="22451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57" b="0" i="0" u="none" strike="noStrike" kern="1200" cap="none" spc="0" normalizeH="0" baseline="0" noProof="0" dirty="0" err="1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ㅋ</a:t>
            </a: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6" name="사각형: 둥근 모서리 69">
            <a:extLst>
              <a:ext uri="{FF2B5EF4-FFF2-40B4-BE49-F238E27FC236}">
                <a16:creationId xmlns:a16="http://schemas.microsoft.com/office/drawing/2014/main" id="{C6C9D884-92CA-4E41-9D5C-978D152C7846}"/>
              </a:ext>
            </a:extLst>
          </p:cNvPr>
          <p:cNvSpPr/>
          <p:nvPr/>
        </p:nvSpPr>
        <p:spPr>
          <a:xfrm>
            <a:off x="220444" y="1722041"/>
            <a:ext cx="10228836" cy="25832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C34FF1-DDA2-A297-F6AD-9E47E43C7E75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모델링</a:t>
            </a: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4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BF62F-9554-E569-0C4A-F89EE7472CF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 분석 모델링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 적용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함수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지표 설정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C7A21E-2679-472E-A875-202D9F02B7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582"/>
          <a:stretch/>
        </p:blipFill>
        <p:spPr>
          <a:xfrm>
            <a:off x="393011" y="1962939"/>
            <a:ext cx="3960832" cy="136904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AC868D-3BA7-4C60-83F9-575924F85A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159"/>
          <a:stretch/>
        </p:blipFill>
        <p:spPr>
          <a:xfrm>
            <a:off x="5487696" y="3111607"/>
            <a:ext cx="3890913" cy="7533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1B3E0A2-CF58-4DE2-B3A1-DECA1F4E66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12" b="42350"/>
          <a:stretch/>
        </p:blipFill>
        <p:spPr>
          <a:xfrm>
            <a:off x="398950" y="3371857"/>
            <a:ext cx="3960832" cy="86348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FB2180A-FC99-414F-8716-CADF87097A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391" b="20270"/>
          <a:stretch/>
        </p:blipFill>
        <p:spPr>
          <a:xfrm>
            <a:off x="5459416" y="2148582"/>
            <a:ext cx="3890912" cy="8482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EEFC86F-6449-4841-B4EC-0862A54EF722}"/>
              </a:ext>
            </a:extLst>
          </p:cNvPr>
          <p:cNvSpPr txBox="1"/>
          <p:nvPr/>
        </p:nvSpPr>
        <p:spPr>
          <a:xfrm>
            <a:off x="5098218" y="557537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0%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41BA5-DF68-49FF-9983-47BD1B67DFA9}"/>
              </a:ext>
            </a:extLst>
          </p:cNvPr>
          <p:cNvSpPr txBox="1"/>
          <p:nvPr/>
        </p:nvSpPr>
        <p:spPr>
          <a:xfrm>
            <a:off x="4200987" y="5300632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-2%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AF11A9-1D38-46C5-A7AC-23140079F5B7}"/>
              </a:ext>
            </a:extLst>
          </p:cNvPr>
          <p:cNvSpPr txBox="1"/>
          <p:nvPr/>
        </p:nvSpPr>
        <p:spPr>
          <a:xfrm>
            <a:off x="3191805" y="5300636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-4%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1737A-C5C4-41EE-8E8E-91244CA526D8}"/>
              </a:ext>
            </a:extLst>
          </p:cNvPr>
          <p:cNvSpPr txBox="1"/>
          <p:nvPr/>
        </p:nvSpPr>
        <p:spPr>
          <a:xfrm>
            <a:off x="2181020" y="557010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-6%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0D3EA-8D17-42AA-9208-C655674AD4FB}"/>
              </a:ext>
            </a:extLst>
          </p:cNvPr>
          <p:cNvSpPr txBox="1"/>
          <p:nvPr/>
        </p:nvSpPr>
        <p:spPr>
          <a:xfrm>
            <a:off x="1173441" y="5300629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-8%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2BA334-7A7C-4031-B5D5-FDC179035643}"/>
              </a:ext>
            </a:extLst>
          </p:cNvPr>
          <p:cNvSpPr txBox="1"/>
          <p:nvPr/>
        </p:nvSpPr>
        <p:spPr>
          <a:xfrm>
            <a:off x="8783927" y="5298961"/>
            <a:ext cx="683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+8%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767ED8-5348-4174-8ABA-3A230535FC0D}"/>
              </a:ext>
            </a:extLst>
          </p:cNvPr>
          <p:cNvSpPr txBox="1"/>
          <p:nvPr/>
        </p:nvSpPr>
        <p:spPr>
          <a:xfrm>
            <a:off x="7774745" y="557234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+6%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2D25D0-2803-494B-9C0E-FF67B0CC9CE8}"/>
              </a:ext>
            </a:extLst>
          </p:cNvPr>
          <p:cNvSpPr txBox="1"/>
          <p:nvPr/>
        </p:nvSpPr>
        <p:spPr>
          <a:xfrm>
            <a:off x="6765563" y="5298968"/>
            <a:ext cx="68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+4%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74D879-B680-424B-B262-B1AE4B18BFD6}"/>
              </a:ext>
            </a:extLst>
          </p:cNvPr>
          <p:cNvSpPr txBox="1"/>
          <p:nvPr/>
        </p:nvSpPr>
        <p:spPr>
          <a:xfrm>
            <a:off x="5756381" y="5298964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  <a:p>
            <a:r>
              <a:rPr lang="en-US" altLang="ko-KR" dirty="0">
                <a:latin typeface="공체 Light" panose="00000300000000000000" pitchFamily="2" charset="-127"/>
                <a:ea typeface="공체 Light" panose="00000300000000000000" pitchFamily="2" charset="-127"/>
              </a:rPr>
              <a:t>+2%</a:t>
            </a:r>
            <a:endParaRPr lang="ko-KR" altLang="en-US" dirty="0"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FFCB216-6D7F-4543-AEEA-D800B67B9804}"/>
              </a:ext>
            </a:extLst>
          </p:cNvPr>
          <p:cNvCxnSpPr>
            <a:cxnSpLocks/>
            <a:stCxn id="44" idx="0"/>
            <a:endCxn id="53" idx="0"/>
          </p:cNvCxnSpPr>
          <p:nvPr/>
        </p:nvCxnSpPr>
        <p:spPr>
          <a:xfrm rot="5400000" flipH="1" flipV="1">
            <a:off x="5319049" y="4520899"/>
            <a:ext cx="1668" cy="1557799"/>
          </a:xfrm>
          <a:prstGeom prst="bentConnector3">
            <a:avLst>
              <a:gd name="adj1" fmla="val 27966906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683AB14-0AFB-43C1-9B73-9CCD08A449FF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 rot="5400000" flipH="1" flipV="1">
            <a:off x="5318248" y="1493350"/>
            <a:ext cx="1668" cy="7612890"/>
          </a:xfrm>
          <a:prstGeom prst="bentConnector3">
            <a:avLst>
              <a:gd name="adj1" fmla="val 27966906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DA9E990-06A2-4072-8BDA-3549384B3AB6}"/>
              </a:ext>
            </a:extLst>
          </p:cNvPr>
          <p:cNvSpPr/>
          <p:nvPr/>
        </p:nvSpPr>
        <p:spPr>
          <a:xfrm>
            <a:off x="242534" y="5311594"/>
            <a:ext cx="10166386" cy="282612"/>
          </a:xfrm>
          <a:prstGeom prst="rect">
            <a:avLst/>
          </a:prstGeom>
          <a:gradFill flip="none" rotWithShape="1">
            <a:gsLst>
              <a:gs pos="5000">
                <a:srgbClr val="FF0000"/>
              </a:gs>
              <a:gs pos="74000">
                <a:schemeClr val="accent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03200" dist="38100" dir="5400000" algn="t" rotWithShape="0">
              <a:prstClr val="black">
                <a:alpha val="60000"/>
              </a:prstClr>
            </a:outerShdw>
            <a:softEdge rad="3175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19E451-5B72-4182-B43A-D3E69C7D9CAE}"/>
              </a:ext>
            </a:extLst>
          </p:cNvPr>
          <p:cNvSpPr txBox="1"/>
          <p:nvPr/>
        </p:nvSpPr>
        <p:spPr>
          <a:xfrm>
            <a:off x="4982676" y="490331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11F18C-57E4-471A-9B1C-4FAA1A9C7D23}"/>
              </a:ext>
            </a:extLst>
          </p:cNvPr>
          <p:cNvSpPr txBox="1"/>
          <p:nvPr/>
        </p:nvSpPr>
        <p:spPr>
          <a:xfrm>
            <a:off x="2723348" y="490961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99A5BB-6EEF-4B1C-A938-4D3CE08002A4}"/>
              </a:ext>
            </a:extLst>
          </p:cNvPr>
          <p:cNvSpPr txBox="1"/>
          <p:nvPr/>
        </p:nvSpPr>
        <p:spPr>
          <a:xfrm>
            <a:off x="7321604" y="490331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6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매수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5B99F0-C630-4691-9619-4317C767D43A}"/>
              </a:ext>
            </a:extLst>
          </p:cNvPr>
          <p:cNvSpPr txBox="1"/>
          <p:nvPr/>
        </p:nvSpPr>
        <p:spPr>
          <a:xfrm>
            <a:off x="9274163" y="490809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강력매수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7EB107-4F51-4AC2-BF26-F07089D18B52}"/>
              </a:ext>
            </a:extLst>
          </p:cNvPr>
          <p:cNvSpPr txBox="1"/>
          <p:nvPr/>
        </p:nvSpPr>
        <p:spPr>
          <a:xfrm>
            <a:off x="410704" y="491109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강력매도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9406B8-F26A-41E2-A22B-2141D2FDC773}"/>
              </a:ext>
            </a:extLst>
          </p:cNvPr>
          <p:cNvSpPr/>
          <p:nvPr/>
        </p:nvSpPr>
        <p:spPr>
          <a:xfrm>
            <a:off x="317755" y="6009712"/>
            <a:ext cx="10010696" cy="520728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10B440-257A-4AA6-B55F-27A45AE581D5}"/>
              </a:ext>
            </a:extLst>
          </p:cNvPr>
          <p:cNvSpPr txBox="1"/>
          <p:nvPr/>
        </p:nvSpPr>
        <p:spPr>
          <a:xfrm>
            <a:off x="373406" y="6104199"/>
            <a:ext cx="10055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SOXL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주가가 다음 날 </a:t>
            </a:r>
            <a:r>
              <a:rPr lang="en-US" altLang="ko-KR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3%(</a:t>
            </a:r>
            <a:r>
              <a:rPr lang="ko-KR" altLang="en-US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매수</a:t>
            </a:r>
            <a:r>
              <a:rPr lang="en-US" altLang="ko-KR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u="sng" dirty="0">
                <a:solidFill>
                  <a:srgbClr val="FF2E8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오를 것으로 예측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했으나 다음 날 </a:t>
            </a:r>
            <a:r>
              <a:rPr lang="en-US" altLang="ko-KR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10%(</a:t>
            </a:r>
            <a:r>
              <a:rPr lang="ko-KR" altLang="en-US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강력매수</a:t>
            </a:r>
            <a:r>
              <a:rPr lang="en-US" altLang="ko-KR" sz="1600" u="sng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올랐다면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경우를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1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'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 판단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87618CA-07A4-4EBF-896D-881E79CB3B40}"/>
              </a:ext>
            </a:extLst>
          </p:cNvPr>
          <p:cNvSpPr txBox="1"/>
          <p:nvPr/>
        </p:nvSpPr>
        <p:spPr>
          <a:xfrm>
            <a:off x="4565536" y="6558171"/>
            <a:ext cx="1954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반대의 경우도 같은 판단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3F563FE-D7AA-4628-822F-A38D11B35CCF}"/>
              </a:ext>
            </a:extLst>
          </p:cNvPr>
          <p:cNvCxnSpPr>
            <a:cxnSpLocks/>
          </p:cNvCxnSpPr>
          <p:nvPr/>
        </p:nvCxnSpPr>
        <p:spPr>
          <a:xfrm>
            <a:off x="4098393" y="6360221"/>
            <a:ext cx="0" cy="354218"/>
          </a:xfrm>
          <a:prstGeom prst="line">
            <a:avLst/>
          </a:prstGeom>
          <a:ln w="12700">
            <a:solidFill>
              <a:srgbClr val="FF00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FA0BC32-7A33-4BF6-ABE1-A496C8CC888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4098393" y="6712060"/>
            <a:ext cx="467143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05A7F43B-C247-4069-A08A-BBFA1E7C23C8}"/>
              </a:ext>
            </a:extLst>
          </p:cNvPr>
          <p:cNvCxnSpPr>
            <a:cxnSpLocks/>
          </p:cNvCxnSpPr>
          <p:nvPr/>
        </p:nvCxnSpPr>
        <p:spPr>
          <a:xfrm>
            <a:off x="7094006" y="6360527"/>
            <a:ext cx="0" cy="354218"/>
          </a:xfrm>
          <a:prstGeom prst="line">
            <a:avLst/>
          </a:prstGeom>
          <a:ln w="12700">
            <a:solidFill>
              <a:srgbClr val="FF0066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C97E1C54-E5DD-4A52-9EEE-EEA5149FADD1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6519917" y="6712059"/>
            <a:ext cx="574089" cy="1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130">
            <a:extLst>
              <a:ext uri="{FF2B5EF4-FFF2-40B4-BE49-F238E27FC236}">
                <a16:creationId xmlns:a16="http://schemas.microsoft.com/office/drawing/2014/main" id="{6DCBC4A7-F247-484F-8385-C69B56843740}"/>
              </a:ext>
            </a:extLst>
          </p:cNvPr>
          <p:cNvSpPr/>
          <p:nvPr/>
        </p:nvSpPr>
        <p:spPr>
          <a:xfrm rot="5400000">
            <a:off x="1523694" y="3296549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94" name="Text Box 320">
            <a:extLst>
              <a:ext uri="{FF2B5EF4-FFF2-40B4-BE49-F238E27FC236}">
                <a16:creationId xmlns:a16="http://schemas.microsoft.com/office/drawing/2014/main" id="{C0E7550E-4D93-4D5D-B666-48A39E85C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263" y="4495848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매수</a:t>
            </a: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매도 지표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B3CD084-87FD-4291-95E5-A39F7B2C7DE4}"/>
              </a:ext>
            </a:extLst>
          </p:cNvPr>
          <p:cNvGrpSpPr/>
          <p:nvPr/>
        </p:nvGrpSpPr>
        <p:grpSpPr>
          <a:xfrm>
            <a:off x="437572" y="1588627"/>
            <a:ext cx="2608901" cy="290770"/>
            <a:chOff x="437572" y="1635762"/>
            <a:chExt cx="2608901" cy="290770"/>
          </a:xfrm>
        </p:grpSpPr>
        <p:sp>
          <p:nvSpPr>
            <p:cNvPr id="95" name="모서리가 둥근 직사각형 130">
              <a:extLst>
                <a:ext uri="{FF2B5EF4-FFF2-40B4-BE49-F238E27FC236}">
                  <a16:creationId xmlns:a16="http://schemas.microsoft.com/office/drawing/2014/main" id="{C31C807D-542A-4B71-8A5D-C4CC8464B6B9}"/>
                </a:ext>
              </a:extLst>
            </p:cNvPr>
            <p:cNvSpPr/>
            <p:nvPr/>
          </p:nvSpPr>
          <p:spPr>
            <a:xfrm rot="5400000">
              <a:off x="1596638" y="476696"/>
              <a:ext cx="290770" cy="260890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6600" dirty="0"/>
            </a:p>
          </p:txBody>
        </p:sp>
        <p:sp>
          <p:nvSpPr>
            <p:cNvPr id="96" name="Text Box 320">
              <a:extLst>
                <a:ext uri="{FF2B5EF4-FFF2-40B4-BE49-F238E27FC236}">
                  <a16:creationId xmlns:a16="http://schemas.microsoft.com/office/drawing/2014/main" id="{6BB7B5D1-55E5-4EC3-9384-5D7E66F16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207" y="1675995"/>
              <a:ext cx="2577630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fontAlgn="auto">
                <a:spcBef>
                  <a:spcPts val="0"/>
                </a:spcBef>
                <a:spcAft>
                  <a:spcPts val="0"/>
                </a:spcAft>
                <a:buSzPct val="80000"/>
                <a:defRPr/>
              </a:pPr>
              <a:r>
                <a:rPr lang="ko-KR" altLang="en-US" sz="1400" b="1" dirty="0">
                  <a:ln>
                    <a:solidFill>
                      <a:srgbClr val="0092D8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함수 설정 코드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FA4E75B9-68E4-48DE-B29F-D6F819105A49}"/>
              </a:ext>
            </a:extLst>
          </p:cNvPr>
          <p:cNvSpPr txBox="1"/>
          <p:nvPr/>
        </p:nvSpPr>
        <p:spPr>
          <a:xfrm>
            <a:off x="4497281" y="2477564"/>
            <a:ext cx="939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accuarcy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33843D56-94A6-4004-AAD7-0053A6C486D4}"/>
              </a:ext>
            </a:extLst>
          </p:cNvPr>
          <p:cNvSpPr/>
          <p:nvPr/>
        </p:nvSpPr>
        <p:spPr>
          <a:xfrm>
            <a:off x="4158841" y="2488912"/>
            <a:ext cx="359583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98EE081-B9D3-4041-978F-A0B78D459C18}"/>
              </a:ext>
            </a:extLst>
          </p:cNvPr>
          <p:cNvSpPr txBox="1"/>
          <p:nvPr/>
        </p:nvSpPr>
        <p:spPr>
          <a:xfrm>
            <a:off x="4497281" y="3634723"/>
            <a:ext cx="955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precision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F98A938E-3060-45A7-BDF8-B176CD234442}"/>
              </a:ext>
            </a:extLst>
          </p:cNvPr>
          <p:cNvSpPr/>
          <p:nvPr/>
        </p:nvSpPr>
        <p:spPr>
          <a:xfrm>
            <a:off x="4158841" y="3646071"/>
            <a:ext cx="359583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0A9C85F-F679-408A-919F-8AB3E114A69E}"/>
              </a:ext>
            </a:extLst>
          </p:cNvPr>
          <p:cNvSpPr txBox="1"/>
          <p:nvPr/>
        </p:nvSpPr>
        <p:spPr>
          <a:xfrm>
            <a:off x="9523703" y="2430412"/>
            <a:ext cx="641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recall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5AE07A80-20EA-4ECE-B4AF-9381F03B947F}"/>
              </a:ext>
            </a:extLst>
          </p:cNvPr>
          <p:cNvSpPr/>
          <p:nvPr/>
        </p:nvSpPr>
        <p:spPr>
          <a:xfrm>
            <a:off x="9185263" y="2441760"/>
            <a:ext cx="359583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4536854-DCCC-43E8-B962-C610B164D609}"/>
              </a:ext>
            </a:extLst>
          </p:cNvPr>
          <p:cNvSpPr txBox="1"/>
          <p:nvPr/>
        </p:nvSpPr>
        <p:spPr>
          <a:xfrm>
            <a:off x="9523703" y="3333042"/>
            <a:ext cx="934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F1-score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988BC746-526E-4A44-9CB1-3CA236DE0A86}"/>
              </a:ext>
            </a:extLst>
          </p:cNvPr>
          <p:cNvSpPr/>
          <p:nvPr/>
        </p:nvSpPr>
        <p:spPr>
          <a:xfrm>
            <a:off x="9185263" y="3344390"/>
            <a:ext cx="359583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KoPub돋움체 Medium" panose="020206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659EE5-FD1D-475A-895A-76604D997BB8}"/>
              </a:ext>
            </a:extLst>
          </p:cNvPr>
          <p:cNvCxnSpPr>
            <a:cxnSpLocks/>
          </p:cNvCxnSpPr>
          <p:nvPr/>
        </p:nvCxnSpPr>
        <p:spPr>
          <a:xfrm>
            <a:off x="9125527" y="4829641"/>
            <a:ext cx="125431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ACBEF75-EB87-4E74-A158-4F451633C345}"/>
              </a:ext>
            </a:extLst>
          </p:cNvPr>
          <p:cNvCxnSpPr>
            <a:cxnSpLocks/>
          </p:cNvCxnSpPr>
          <p:nvPr/>
        </p:nvCxnSpPr>
        <p:spPr>
          <a:xfrm flipH="1">
            <a:off x="315908" y="4829641"/>
            <a:ext cx="11949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8CE74740-B478-4831-8AF9-E3B65936F55E}"/>
              </a:ext>
            </a:extLst>
          </p:cNvPr>
          <p:cNvSpPr/>
          <p:nvPr/>
        </p:nvSpPr>
        <p:spPr>
          <a:xfrm>
            <a:off x="1187456" y="5486941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6D8FAFC-6313-48AF-9B6C-10B98253DCE2}"/>
              </a:ext>
            </a:extLst>
          </p:cNvPr>
          <p:cNvSpPr/>
          <p:nvPr/>
        </p:nvSpPr>
        <p:spPr>
          <a:xfrm>
            <a:off x="4184633" y="5501580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A761F77-909D-492E-8B8F-6D44406A7D73}"/>
              </a:ext>
            </a:extLst>
          </p:cNvPr>
          <p:cNvSpPr/>
          <p:nvPr/>
        </p:nvSpPr>
        <p:spPr>
          <a:xfrm>
            <a:off x="5762012" y="5498601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8BF0471-8B5F-4E1A-84CD-A0108DF0275A}"/>
              </a:ext>
            </a:extLst>
          </p:cNvPr>
          <p:cNvSpPr/>
          <p:nvPr/>
        </p:nvSpPr>
        <p:spPr>
          <a:xfrm>
            <a:off x="8808412" y="5495032"/>
            <a:ext cx="667582" cy="50041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0C70C-165B-41D3-BDF4-BEFC319F0F70}"/>
              </a:ext>
            </a:extLst>
          </p:cNvPr>
          <p:cNvSpPr/>
          <p:nvPr/>
        </p:nvSpPr>
        <p:spPr>
          <a:xfrm>
            <a:off x="219786" y="5552482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⋯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D3BF18-CEF2-4D8F-923C-D9BF040B9D7A}"/>
              </a:ext>
            </a:extLst>
          </p:cNvPr>
          <p:cNvSpPr/>
          <p:nvPr/>
        </p:nvSpPr>
        <p:spPr>
          <a:xfrm>
            <a:off x="10051569" y="5567121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⋯</a:t>
            </a:r>
          </a:p>
        </p:txBody>
      </p:sp>
    </p:spTree>
    <p:extLst>
      <p:ext uri="{BB962C8B-B14F-4D97-AF65-F5344CB8AC3E}">
        <p14:creationId xmlns:p14="http://schemas.microsoft.com/office/powerpoint/2010/main" val="3777744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220443" y="1645473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3" name="사각형: 둥근 모서리 69">
            <a:extLst>
              <a:ext uri="{FF2B5EF4-FFF2-40B4-BE49-F238E27FC236}">
                <a16:creationId xmlns:a16="http://schemas.microsoft.com/office/drawing/2014/main" id="{BC5A399D-C1BB-45F2-92DA-35A5CAB7EC19}"/>
              </a:ext>
            </a:extLst>
          </p:cNvPr>
          <p:cNvSpPr/>
          <p:nvPr/>
        </p:nvSpPr>
        <p:spPr>
          <a:xfrm>
            <a:off x="319054" y="2038349"/>
            <a:ext cx="4995339" cy="33570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65" name="사각형: 둥근 모서리 69">
            <a:extLst>
              <a:ext uri="{FF2B5EF4-FFF2-40B4-BE49-F238E27FC236}">
                <a16:creationId xmlns:a16="http://schemas.microsoft.com/office/drawing/2014/main" id="{565CBC80-15B4-49BC-88CB-A39298E4D255}"/>
              </a:ext>
            </a:extLst>
          </p:cNvPr>
          <p:cNvSpPr/>
          <p:nvPr/>
        </p:nvSpPr>
        <p:spPr>
          <a:xfrm>
            <a:off x="5390441" y="2038349"/>
            <a:ext cx="4995339" cy="33570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BF62F-9554-E569-0C4A-F89EE7472CF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 분석 모델링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(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모델 적용</a:t>
              </a:r>
              <a:r>
                <a:rPr lang="en-US" altLang="ko-KR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)</a:t>
              </a:r>
              <a:r>
                <a:rPr lang="ko-KR" altLang="en-US" sz="1600" b="1" spc="-120" dirty="0">
                  <a:solidFill>
                    <a:srgbClr val="FFFF00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머신러닝 모델 적용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22" name="그래픽 148">
            <a:extLst>
              <a:ext uri="{FF2B5EF4-FFF2-40B4-BE49-F238E27FC236}">
                <a16:creationId xmlns:a16="http://schemas.microsoft.com/office/drawing/2014/main" id="{18FC3319-F283-4215-A558-0CE816FA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095" y="6214868"/>
            <a:ext cx="134954" cy="166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E7F9E5-EB88-45E3-89D0-3DF309742D20}"/>
              </a:ext>
            </a:extLst>
          </p:cNvPr>
          <p:cNvSpPr txBox="1"/>
          <p:nvPr/>
        </p:nvSpPr>
        <p:spPr>
          <a:xfrm>
            <a:off x="1183803" y="2158911"/>
            <a:ext cx="338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모델 별 정확도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논문 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bullish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활용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6E453675-EE66-4EC9-9A2F-E17761B33EC6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모델링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2813D4B-BBC0-46F3-9B78-C54BBB142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32" y="2645569"/>
            <a:ext cx="4607278" cy="2545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E25621-9394-4A83-B3D8-E2675A4B9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472" y="2640808"/>
            <a:ext cx="4607278" cy="2536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F80157-30E5-4BB5-89EA-0F0F57FE772C}"/>
              </a:ext>
            </a:extLst>
          </p:cNvPr>
          <p:cNvSpPr/>
          <p:nvPr/>
        </p:nvSpPr>
        <p:spPr>
          <a:xfrm>
            <a:off x="863225" y="5554692"/>
            <a:ext cx="9476859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59DBDD-E2A6-4EDB-8DED-12072283DB6D}"/>
              </a:ext>
            </a:extLst>
          </p:cNvPr>
          <p:cNvSpPr/>
          <p:nvPr/>
        </p:nvSpPr>
        <p:spPr>
          <a:xfrm>
            <a:off x="374249" y="5554691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모델결과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19835D-ED18-41D5-8ADD-BC2643050A07}"/>
              </a:ext>
            </a:extLst>
          </p:cNvPr>
          <p:cNvSpPr txBox="1"/>
          <p:nvPr/>
        </p:nvSpPr>
        <p:spPr>
          <a:xfrm>
            <a:off x="1129436" y="6143735"/>
            <a:ext cx="773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중 </a:t>
            </a:r>
            <a:r>
              <a:rPr lang="ko-KR" altLang="en-US" sz="14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예측률이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가장 높은 상위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개의 모델은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Random Forest, Gradient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Boosting,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XGBoost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임을 확인</a:t>
            </a:r>
            <a:endParaRPr lang="en-US" altLang="ko-KR" sz="14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B5B742-DE8A-49D3-9623-AF4598BBFA98}"/>
              </a:ext>
            </a:extLst>
          </p:cNvPr>
          <p:cNvSpPr txBox="1"/>
          <p:nvPr/>
        </p:nvSpPr>
        <p:spPr>
          <a:xfrm>
            <a:off x="6235089" y="2158911"/>
            <a:ext cx="338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모델 별 정확도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(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응용 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bullish </a:t>
            </a:r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활용</a:t>
            </a:r>
            <a:r>
              <a:rPr lang="en-US" altLang="ko-K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Light" panose="00000300000000000000" pitchFamily="2" charset="-127"/>
                <a:ea typeface="공체 Light" panose="00000300000000000000" pitchFamily="2" charset="-127"/>
              </a:rPr>
              <a:t>)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Light" panose="00000300000000000000" pitchFamily="2" charset="-127"/>
              <a:ea typeface="공체 Light" panose="00000300000000000000" pitchFamily="2" charset="-127"/>
            </a:endParaRPr>
          </a:p>
        </p:txBody>
      </p:sp>
      <p:pic>
        <p:nvPicPr>
          <p:cNvPr id="56" name="그래픽 148">
            <a:extLst>
              <a:ext uri="{FF2B5EF4-FFF2-40B4-BE49-F238E27FC236}">
                <a16:creationId xmlns:a16="http://schemas.microsoft.com/office/drawing/2014/main" id="{E2CBC2F6-62E6-4313-A0AA-968B9EDA5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095" y="5787740"/>
            <a:ext cx="134954" cy="16643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9DC1DD6-83A1-4F64-B5D4-075373450E25}"/>
              </a:ext>
            </a:extLst>
          </p:cNvPr>
          <p:cNvSpPr txBox="1"/>
          <p:nvPr/>
        </p:nvSpPr>
        <p:spPr>
          <a:xfrm>
            <a:off x="1129436" y="5716607"/>
            <a:ext cx="773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별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F1 Score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높은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응용된 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bullish 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</a:t>
            </a:r>
            <a:r>
              <a:rPr lang="en-US" altLang="ko-KR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4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 사용하여 예측의 정확성을 극대화</a:t>
            </a:r>
            <a:endParaRPr lang="en-US" altLang="ko-KR" sz="14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1D0C10E-B798-4729-90A6-385D93F3666D}"/>
              </a:ext>
            </a:extLst>
          </p:cNvPr>
          <p:cNvSpPr/>
          <p:nvPr/>
        </p:nvSpPr>
        <p:spPr>
          <a:xfrm>
            <a:off x="833376" y="2158910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8DA768F-8DA0-4DED-90C2-87C72521D921}"/>
              </a:ext>
            </a:extLst>
          </p:cNvPr>
          <p:cNvSpPr/>
          <p:nvPr/>
        </p:nvSpPr>
        <p:spPr>
          <a:xfrm>
            <a:off x="5884662" y="2168877"/>
            <a:ext cx="350427" cy="34333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2A357C-2257-42D7-94D9-530789381537}"/>
              </a:ext>
            </a:extLst>
          </p:cNvPr>
          <p:cNvSpPr/>
          <p:nvPr/>
        </p:nvSpPr>
        <p:spPr>
          <a:xfrm>
            <a:off x="653080" y="4026247"/>
            <a:ext cx="4118945" cy="374303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8411F8A-C3D6-4D79-A9BF-12D5E974E4F6}"/>
              </a:ext>
            </a:extLst>
          </p:cNvPr>
          <p:cNvSpPr/>
          <p:nvPr/>
        </p:nvSpPr>
        <p:spPr>
          <a:xfrm>
            <a:off x="5638138" y="3861779"/>
            <a:ext cx="4118945" cy="529246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C9B0DEE-5AC6-439B-ACD5-341A6FE09303}"/>
              </a:ext>
            </a:extLst>
          </p:cNvPr>
          <p:cNvSpPr/>
          <p:nvPr/>
        </p:nvSpPr>
        <p:spPr>
          <a:xfrm>
            <a:off x="1292873" y="4919435"/>
            <a:ext cx="3650601" cy="23359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17AF9DA-D63E-4C6A-9273-DEBBAB079330}"/>
              </a:ext>
            </a:extLst>
          </p:cNvPr>
          <p:cNvSpPr/>
          <p:nvPr/>
        </p:nvSpPr>
        <p:spPr>
          <a:xfrm>
            <a:off x="6312484" y="4919435"/>
            <a:ext cx="3650601" cy="23359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B9F52F-627F-44F0-BB16-AEBCA0B2B7F7}"/>
              </a:ext>
            </a:extLst>
          </p:cNvPr>
          <p:cNvSpPr/>
          <p:nvPr/>
        </p:nvSpPr>
        <p:spPr>
          <a:xfrm>
            <a:off x="5334860" y="1970000"/>
            <a:ext cx="5087523" cy="348249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Picture 12" descr="체크 표시 ">
            <a:extLst>
              <a:ext uri="{FF2B5EF4-FFF2-40B4-BE49-F238E27FC236}">
                <a16:creationId xmlns:a16="http://schemas.microsoft.com/office/drawing/2014/main" id="{A66A2F85-60E7-4A9C-B123-B2A143172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6" y="1653602"/>
            <a:ext cx="768631" cy="76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39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Streamlit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적용 모델 선정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20" name="사각형: 둥근 모서리 69">
            <a:extLst>
              <a:ext uri="{FF2B5EF4-FFF2-40B4-BE49-F238E27FC236}">
                <a16:creationId xmlns:a16="http://schemas.microsoft.com/office/drawing/2014/main" id="{C81E345E-66C2-4C27-B08C-BFB220C829C4}"/>
              </a:ext>
            </a:extLst>
          </p:cNvPr>
          <p:cNvSpPr/>
          <p:nvPr/>
        </p:nvSpPr>
        <p:spPr>
          <a:xfrm>
            <a:off x="315908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4" name="모서리가 둥근 직사각형 130">
            <a:extLst>
              <a:ext uri="{FF2B5EF4-FFF2-40B4-BE49-F238E27FC236}">
                <a16:creationId xmlns:a16="http://schemas.microsoft.com/office/drawing/2014/main" id="{74DF2363-A1E7-4A9D-BE92-E20315DB0E60}"/>
              </a:ext>
            </a:extLst>
          </p:cNvPr>
          <p:cNvSpPr/>
          <p:nvPr/>
        </p:nvSpPr>
        <p:spPr>
          <a:xfrm rot="5400000">
            <a:off x="1770717" y="801116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102" name="사각형: 둥근 모서리 69">
            <a:extLst>
              <a:ext uri="{FF2B5EF4-FFF2-40B4-BE49-F238E27FC236}">
                <a16:creationId xmlns:a16="http://schemas.microsoft.com/office/drawing/2014/main" id="{10900E29-4F7C-4637-806E-298CED96A27F}"/>
              </a:ext>
            </a:extLst>
          </p:cNvPr>
          <p:cNvSpPr/>
          <p:nvPr/>
        </p:nvSpPr>
        <p:spPr>
          <a:xfrm>
            <a:off x="3712589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33" name="모서리가 둥근 직사각형 130">
            <a:extLst>
              <a:ext uri="{FF2B5EF4-FFF2-40B4-BE49-F238E27FC236}">
                <a16:creationId xmlns:a16="http://schemas.microsoft.com/office/drawing/2014/main" id="{7BC1BCF3-C4C7-4C77-9DBB-1BA296D6E9A9}"/>
              </a:ext>
            </a:extLst>
          </p:cNvPr>
          <p:cNvSpPr/>
          <p:nvPr/>
        </p:nvSpPr>
        <p:spPr>
          <a:xfrm rot="5400000">
            <a:off x="5167396" y="801115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16" name="사각형: 둥근 모서리 69">
            <a:extLst>
              <a:ext uri="{FF2B5EF4-FFF2-40B4-BE49-F238E27FC236}">
                <a16:creationId xmlns:a16="http://schemas.microsoft.com/office/drawing/2014/main" id="{582E9A3E-4CEC-46A3-AB0B-CB1B7C18F08E}"/>
              </a:ext>
            </a:extLst>
          </p:cNvPr>
          <p:cNvSpPr/>
          <p:nvPr/>
        </p:nvSpPr>
        <p:spPr>
          <a:xfrm>
            <a:off x="7105650" y="1818068"/>
            <a:ext cx="3250186" cy="48780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3" name="Text Box 320">
            <a:extLst>
              <a:ext uri="{FF2B5EF4-FFF2-40B4-BE49-F238E27FC236}">
                <a16:creationId xmlns:a16="http://schemas.microsoft.com/office/drawing/2014/main" id="{18A7FBCF-7EC3-45A7-9819-C8448D5BF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286" y="2000415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1400" b="1" dirty="0" err="1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XGBClassifier</a:t>
            </a: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Classifier</a:t>
            </a:r>
            <a:endParaRPr lang="ko-KR" altLang="en-US" sz="1400" b="1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6" name="Text Box 320">
            <a:extLst>
              <a:ext uri="{FF2B5EF4-FFF2-40B4-BE49-F238E27FC236}">
                <a16:creationId xmlns:a16="http://schemas.microsoft.com/office/drawing/2014/main" id="{8F731482-CBAB-4553-8B00-46FA6E6CA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3967" y="2000415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Gradient Boosting</a:t>
            </a:r>
            <a:endParaRPr lang="ko-KR" altLang="en-US" sz="1400" b="1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9" name="모서리가 둥근 직사각형 130">
            <a:extLst>
              <a:ext uri="{FF2B5EF4-FFF2-40B4-BE49-F238E27FC236}">
                <a16:creationId xmlns:a16="http://schemas.microsoft.com/office/drawing/2014/main" id="{7785CACA-465F-4147-B9A8-B2AE7F8F19EC}"/>
              </a:ext>
            </a:extLst>
          </p:cNvPr>
          <p:cNvSpPr/>
          <p:nvPr/>
        </p:nvSpPr>
        <p:spPr>
          <a:xfrm rot="5400000">
            <a:off x="8594623" y="803686"/>
            <a:ext cx="290770" cy="260890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ko-KR" altLang="en-US" sz="6600" dirty="0"/>
          </a:p>
        </p:txBody>
      </p:sp>
      <p:sp>
        <p:nvSpPr>
          <p:cNvPr id="30" name="Text Box 320">
            <a:extLst>
              <a:ext uri="{FF2B5EF4-FFF2-40B4-BE49-F238E27FC236}">
                <a16:creationId xmlns:a16="http://schemas.microsoft.com/office/drawing/2014/main" id="{65F54125-9E60-4890-B5D4-B6905796C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7028" y="1997843"/>
            <a:ext cx="25776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1400" b="1" dirty="0">
                <a:ln>
                  <a:solidFill>
                    <a:srgbClr val="0092D8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Random Forest Classifier</a:t>
            </a:r>
            <a:endParaRPr lang="ko-KR" altLang="en-US" sz="1400" b="1" dirty="0">
              <a:ln>
                <a:solidFill>
                  <a:srgbClr val="0092D8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3" name="Picture 6">
            <a:extLst>
              <a:ext uri="{FF2B5EF4-FFF2-40B4-BE49-F238E27FC236}">
                <a16:creationId xmlns:a16="http://schemas.microsoft.com/office/drawing/2014/main" id="{AF772CFF-1ACE-4A74-B790-373893A81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977" y="2591678"/>
            <a:ext cx="3086048" cy="2975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6BF9FAC1-71BB-4D0C-B07D-29AA2C13F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3753" y="2617727"/>
            <a:ext cx="3124305" cy="29232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BBB6F941-005A-4C7A-9025-F8A53948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8619" y="2631503"/>
            <a:ext cx="2976871" cy="29095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래픽 148">
            <a:extLst>
              <a:ext uri="{FF2B5EF4-FFF2-40B4-BE49-F238E27FC236}">
                <a16:creationId xmlns:a16="http://schemas.microsoft.com/office/drawing/2014/main" id="{DC99348B-E710-41DD-A6AA-95CB06392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734" y="6034675"/>
            <a:ext cx="209834" cy="2427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97E7C83-BDF1-4418-9E1A-01DD28E6458B}"/>
              </a:ext>
            </a:extLst>
          </p:cNvPr>
          <p:cNvSpPr txBox="1"/>
          <p:nvPr/>
        </p:nvSpPr>
        <p:spPr>
          <a:xfrm>
            <a:off x="822260" y="5925210"/>
            <a:ext cx="250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높은 정확도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보여주고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중립 클래스의 비율이 낮아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오버 피팅 가능성을 줄인 것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확인</a:t>
            </a:r>
          </a:p>
        </p:txBody>
      </p:sp>
      <p:pic>
        <p:nvPicPr>
          <p:cNvPr id="49" name="그래픽 148">
            <a:extLst>
              <a:ext uri="{FF2B5EF4-FFF2-40B4-BE49-F238E27FC236}">
                <a16:creationId xmlns:a16="http://schemas.microsoft.com/office/drawing/2014/main" id="{E8797863-3D4E-4397-AB67-26F739F853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8584" y="6040441"/>
            <a:ext cx="209834" cy="2427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432641A-65D6-4075-A604-E9ADD3C67050}"/>
              </a:ext>
            </a:extLst>
          </p:cNvPr>
          <p:cNvSpPr txBox="1"/>
          <p:nvPr/>
        </p:nvSpPr>
        <p:spPr>
          <a:xfrm>
            <a:off x="4120376" y="5832879"/>
            <a:ext cx="269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클래스에 대해 고른 분포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보여주며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균형 잡힌 성능을 보임</a:t>
            </a:r>
            <a:r>
              <a:rPr lang="en-US" altLang="ko-KR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클래스의 예측에서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높은 신뢰도 유지</a:t>
            </a:r>
          </a:p>
        </p:txBody>
      </p:sp>
      <p:pic>
        <p:nvPicPr>
          <p:cNvPr id="51" name="그래픽 148">
            <a:extLst>
              <a:ext uri="{FF2B5EF4-FFF2-40B4-BE49-F238E27FC236}">
                <a16:creationId xmlns:a16="http://schemas.microsoft.com/office/drawing/2014/main" id="{EEB12D03-FF51-4371-95C0-BD89E8BFF9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4012" y="6043952"/>
            <a:ext cx="209834" cy="2427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2005E9-8361-4207-BCFE-CB240EEF3339}"/>
              </a:ext>
            </a:extLst>
          </p:cNvPr>
          <p:cNvSpPr txBox="1"/>
          <p:nvPr/>
        </p:nvSpPr>
        <p:spPr>
          <a:xfrm>
            <a:off x="7417028" y="5870798"/>
            <a:ext cx="303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높은 중립 클래스 비율을 가지고 있어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안정적인 예측을 제공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하지만 일부 클래스에서의 예측 성능은 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상대적으로 낮을 수</a:t>
            </a:r>
            <a:r>
              <a:rPr lang="ko-KR" altLang="en-US" sz="12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도 있음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8C4EFF5-6AAA-46D4-87DB-4C43EA4F8146}"/>
              </a:ext>
            </a:extLst>
          </p:cNvPr>
          <p:cNvSpPr/>
          <p:nvPr/>
        </p:nvSpPr>
        <p:spPr>
          <a:xfrm>
            <a:off x="3635603" y="1716657"/>
            <a:ext cx="3420246" cy="510683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0" name="Picture 12" descr="체크 표시 ">
            <a:extLst>
              <a:ext uri="{FF2B5EF4-FFF2-40B4-BE49-F238E27FC236}">
                <a16:creationId xmlns:a16="http://schemas.microsoft.com/office/drawing/2014/main" id="{BD0BC30E-0506-40DD-BCCF-CCA6210E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237" y="1332341"/>
            <a:ext cx="768631" cy="76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BFBAC790-6301-478B-B36F-F4337367E27C}"/>
              </a:ext>
            </a:extLst>
          </p:cNvPr>
          <p:cNvSpPr/>
          <p:nvPr/>
        </p:nvSpPr>
        <p:spPr>
          <a:xfrm>
            <a:off x="7234008" y="4984770"/>
            <a:ext cx="1102272" cy="56934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0F44C52C-BBF8-4479-A6E3-B660E547214F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모델링</a:t>
            </a: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4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FB6530-5DA2-4F81-8760-6D2C28DFC802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 결과 확인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A4620D-B438-44EC-B628-8C1C389F6CA6}"/>
              </a:ext>
            </a:extLst>
          </p:cNvPr>
          <p:cNvSpPr/>
          <p:nvPr/>
        </p:nvSpPr>
        <p:spPr>
          <a:xfrm>
            <a:off x="3729036" y="5013817"/>
            <a:ext cx="1102272" cy="56934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8BAF6E-B888-448A-96DF-9F8CAEC1643F}"/>
              </a:ext>
            </a:extLst>
          </p:cNvPr>
          <p:cNvSpPr/>
          <p:nvPr/>
        </p:nvSpPr>
        <p:spPr>
          <a:xfrm>
            <a:off x="401864" y="5013817"/>
            <a:ext cx="1102272" cy="569344"/>
          </a:xfrm>
          <a:prstGeom prst="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24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69">
            <a:extLst>
              <a:ext uri="{FF2B5EF4-FFF2-40B4-BE49-F238E27FC236}">
                <a16:creationId xmlns:a16="http://schemas.microsoft.com/office/drawing/2014/main" id="{D70FF07C-5769-4AB1-B2A7-38A659528CAB}"/>
              </a:ext>
            </a:extLst>
          </p:cNvPr>
          <p:cNvSpPr/>
          <p:nvPr/>
        </p:nvSpPr>
        <p:spPr>
          <a:xfrm>
            <a:off x="220443" y="1645473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7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강력매수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/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매수 차이</a:t>
              </a:r>
            </a:p>
          </p:txBody>
        </p:sp>
        <p:pic>
          <p:nvPicPr>
            <p:cNvPr id="9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10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7CBDB0B9-9D81-4021-B0B8-005BCE348A6F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64" name="제목 1">
            <a:extLst>
              <a:ext uri="{FF2B5EF4-FFF2-40B4-BE49-F238E27FC236}">
                <a16:creationId xmlns:a16="http://schemas.microsoft.com/office/drawing/2014/main" id="{0F44C52C-BBF8-4479-A6E3-B660E547214F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ko-KR" altLang="en-US" sz="24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모델링</a:t>
            </a: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4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FB6530-5DA2-4F81-8760-6D2C28DFC802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 결과 확인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A3970-B284-48A6-A381-2DDF80A76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3807" y="1828795"/>
            <a:ext cx="6342108" cy="40971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E414FF0-F624-4538-BCE7-0583A170C45C}"/>
              </a:ext>
            </a:extLst>
          </p:cNvPr>
          <p:cNvSpPr/>
          <p:nvPr/>
        </p:nvSpPr>
        <p:spPr>
          <a:xfrm>
            <a:off x="793696" y="6050610"/>
            <a:ext cx="9019907" cy="540725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6A8A2C-5E4C-4D79-9A2D-986AB2F32BF3}"/>
              </a:ext>
            </a:extLst>
          </p:cNvPr>
          <p:cNvSpPr txBox="1"/>
          <p:nvPr/>
        </p:nvSpPr>
        <p:spPr>
          <a:xfrm>
            <a:off x="1196442" y="6190975"/>
            <a:ext cx="8418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강력매수로 예측할 시 주가가 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2%</a:t>
            </a:r>
            <a:r>
              <a:rPr lang="ko-KR" altLang="en-US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 상승할 확률이 매수예측보다 큰 것을 확인</a:t>
            </a:r>
            <a:r>
              <a:rPr lang="en-US" altLang="ko-KR" sz="12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2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7" name="그래픽 148">
            <a:extLst>
              <a:ext uri="{FF2B5EF4-FFF2-40B4-BE49-F238E27FC236}">
                <a16:creationId xmlns:a16="http://schemas.microsoft.com/office/drawing/2014/main" id="{5FB617FF-0C58-45D7-B243-3CD3E3A09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608" y="6200088"/>
            <a:ext cx="209834" cy="258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F148AF-1158-4F21-B34E-EC880C25DC11}"/>
              </a:ext>
            </a:extLst>
          </p:cNvPr>
          <p:cNvSpPr txBox="1"/>
          <p:nvPr/>
        </p:nvSpPr>
        <p:spPr>
          <a:xfrm>
            <a:off x="2802835" y="369268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강력매수예측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680B52-E769-473F-8CBC-1199714A50F4}"/>
              </a:ext>
            </a:extLst>
          </p:cNvPr>
          <p:cNvSpPr txBox="1"/>
          <p:nvPr/>
        </p:nvSpPr>
        <p:spPr>
          <a:xfrm>
            <a:off x="6858018" y="370313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매수예측</a:t>
            </a:r>
          </a:p>
        </p:txBody>
      </p:sp>
    </p:spTree>
    <p:extLst>
      <p:ext uri="{BB962C8B-B14F-4D97-AF65-F5344CB8AC3E}">
        <p14:creationId xmlns:p14="http://schemas.microsoft.com/office/powerpoint/2010/main" val="3228581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9CB88C-E1CD-8B9C-813B-9B00CFC53464}"/>
              </a:ext>
            </a:extLst>
          </p:cNvPr>
          <p:cNvSpPr/>
          <p:nvPr/>
        </p:nvSpPr>
        <p:spPr>
          <a:xfrm>
            <a:off x="0" y="5678675"/>
            <a:ext cx="1708150" cy="1882588"/>
          </a:xfrm>
          <a:prstGeom prst="roundRect">
            <a:avLst>
              <a:gd name="adj" fmla="val 0"/>
            </a:avLst>
          </a:prstGeom>
          <a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endParaRPr lang="ko-KR" altLang="en-US" sz="700" kern="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63500">
                  <a:srgbClr val="002060">
                    <a:alpha val="40000"/>
                  </a:srgbClr>
                </a:glow>
                <a:outerShdw blurRad="63500" algn="ctr" rotWithShape="0">
                  <a:prstClr val="black">
                    <a:alpha val="50000"/>
                  </a:prstClr>
                </a:outerShdw>
              </a:effectLst>
              <a:latin typeface="KoPub돋움체 Medium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D9D2C75-1D58-0F74-9F4F-DA8F2A1E4C82}"/>
              </a:ext>
            </a:extLst>
          </p:cNvPr>
          <p:cNvSpPr/>
          <p:nvPr/>
        </p:nvSpPr>
        <p:spPr>
          <a:xfrm>
            <a:off x="-29029" y="58057"/>
            <a:ext cx="10720842" cy="7427472"/>
          </a:xfrm>
          <a:custGeom>
            <a:avLst/>
            <a:gdLst>
              <a:gd name="connsiteX0" fmla="*/ 0 w 10697029"/>
              <a:gd name="connsiteY0" fmla="*/ 2554515 h 2554515"/>
              <a:gd name="connsiteX1" fmla="*/ 1770743 w 10697029"/>
              <a:gd name="connsiteY1" fmla="*/ 2554515 h 2554515"/>
              <a:gd name="connsiteX2" fmla="*/ 1770743 w 10697029"/>
              <a:gd name="connsiteY2" fmla="*/ 0 h 2554515"/>
              <a:gd name="connsiteX3" fmla="*/ 10697029 w 10697029"/>
              <a:gd name="connsiteY3" fmla="*/ 0 h 255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7029" h="2554515">
                <a:moveTo>
                  <a:pt x="0" y="2554515"/>
                </a:moveTo>
                <a:lnTo>
                  <a:pt x="1770743" y="2554515"/>
                </a:lnTo>
                <a:lnTo>
                  <a:pt x="1770743" y="0"/>
                </a:lnTo>
                <a:lnTo>
                  <a:pt x="10697029" y="0"/>
                </a:lnTo>
              </a:path>
            </a:pathLst>
          </a:custGeom>
          <a:noFill/>
          <a:ln w="152400">
            <a:solidFill>
              <a:srgbClr val="3052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66BD88-704C-72D1-2306-7B0FA0C837EE}"/>
              </a:ext>
            </a:extLst>
          </p:cNvPr>
          <p:cNvSpPr/>
          <p:nvPr/>
        </p:nvSpPr>
        <p:spPr>
          <a:xfrm>
            <a:off x="8814429" y="2681818"/>
            <a:ext cx="1135388" cy="494531"/>
          </a:xfrm>
          <a:prstGeom prst="roundRect">
            <a:avLst>
              <a:gd name="adj" fmla="val 50000"/>
            </a:avLst>
          </a:prstGeom>
          <a:solidFill>
            <a:srgbClr val="00A5AB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A5A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PART4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2B644-634E-562D-46AF-C3FE64A632F4}"/>
              </a:ext>
            </a:extLst>
          </p:cNvPr>
          <p:cNvSpPr txBox="1">
            <a:spLocks/>
          </p:cNvSpPr>
          <p:nvPr/>
        </p:nvSpPr>
        <p:spPr>
          <a:xfrm>
            <a:off x="6529621" y="4160336"/>
            <a:ext cx="2909207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0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Streamlit</a:t>
            </a: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D778A-0CA8-709B-549C-361400702FE9}"/>
              </a:ext>
            </a:extLst>
          </p:cNvPr>
          <p:cNvSpPr txBox="1">
            <a:spLocks/>
          </p:cNvSpPr>
          <p:nvPr/>
        </p:nvSpPr>
        <p:spPr>
          <a:xfrm>
            <a:off x="6529621" y="4820546"/>
            <a:ext cx="2748849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0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QnA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CC6FC0-8466-DA7D-B4E7-8E13006ADBF6}"/>
              </a:ext>
            </a:extLst>
          </p:cNvPr>
          <p:cNvSpPr/>
          <p:nvPr/>
        </p:nvSpPr>
        <p:spPr>
          <a:xfrm>
            <a:off x="6031120" y="4245302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1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247CC0-5AF4-8D27-B6CA-16B550279374}"/>
              </a:ext>
            </a:extLst>
          </p:cNvPr>
          <p:cNvSpPr/>
          <p:nvPr/>
        </p:nvSpPr>
        <p:spPr>
          <a:xfrm>
            <a:off x="6031120" y="4910755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DB4BCB-B13A-59E1-57C9-751ABBDCAEE0}"/>
              </a:ext>
            </a:extLst>
          </p:cNvPr>
          <p:cNvGrpSpPr/>
          <p:nvPr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F7290C-235F-D01F-5788-811043CD8898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Ⅳ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C090D-DCF2-D78F-6820-340A8015B6B3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Ⅲ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19925-B4AE-497B-079A-84E1217B257C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Ⅱ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C4B25-0457-B95A-520E-7C96D8B5B70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Ⅰ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5A9EAF-8C26-830E-010A-B42762DFB23C}"/>
              </a:ext>
            </a:extLst>
          </p:cNvPr>
          <p:cNvSpPr txBox="1"/>
          <p:nvPr/>
        </p:nvSpPr>
        <p:spPr>
          <a:xfrm>
            <a:off x="1966388" y="2542144"/>
            <a:ext cx="6172226" cy="114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5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3194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데모 버전 시연</a:t>
            </a:r>
          </a:p>
        </p:txBody>
      </p:sp>
    </p:spTree>
    <p:extLst>
      <p:ext uri="{BB962C8B-B14F-4D97-AF65-F5344CB8AC3E}">
        <p14:creationId xmlns:p14="http://schemas.microsoft.com/office/powerpoint/2010/main" val="632902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사각형: 둥근 모서리 69">
            <a:extLst>
              <a:ext uri="{FF2B5EF4-FFF2-40B4-BE49-F238E27FC236}">
                <a16:creationId xmlns:a16="http://schemas.microsoft.com/office/drawing/2014/main" id="{176E110C-02A3-4BA9-9D50-6C116A4F6698}"/>
              </a:ext>
            </a:extLst>
          </p:cNvPr>
          <p:cNvSpPr/>
          <p:nvPr/>
        </p:nvSpPr>
        <p:spPr>
          <a:xfrm>
            <a:off x="231488" y="1656019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8" name="사각형: 둥근 모서리 69">
            <a:extLst>
              <a:ext uri="{FF2B5EF4-FFF2-40B4-BE49-F238E27FC236}">
                <a16:creationId xmlns:a16="http://schemas.microsoft.com/office/drawing/2014/main" id="{944D4B2A-00D8-4F10-8A7E-C5B0ADAE913C}"/>
              </a:ext>
            </a:extLst>
          </p:cNvPr>
          <p:cNvSpPr/>
          <p:nvPr/>
        </p:nvSpPr>
        <p:spPr>
          <a:xfrm>
            <a:off x="391991" y="4351869"/>
            <a:ext cx="5184584" cy="23742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7A586-428F-BCF1-3D69-F0CA6D6A1374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lang="ko-KR" altLang="en-US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데모버전 시연</a:t>
            </a:r>
            <a:endParaRPr lang="ko-KR" altLang="en-US" sz="2400" b="1" kern="0" dirty="0">
              <a:ln>
                <a:solidFill>
                  <a:srgbClr val="4F81BD">
                    <a:alpha val="0"/>
                  </a:srgb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Streamlit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시각화</a:t>
              </a: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4B2F5BB-CAC7-4F92-8382-8721E7DA9B24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253CED66-7F3E-4AB8-B802-1366D0016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91" y="1866911"/>
            <a:ext cx="5194043" cy="23722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8916241D-9077-4196-A8B8-B6A3A1509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582" y="1862846"/>
            <a:ext cx="4609988" cy="4765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4" name="Picture 10" descr="예시 ">
            <a:extLst>
              <a:ext uri="{FF2B5EF4-FFF2-40B4-BE49-F238E27FC236}">
                <a16:creationId xmlns:a16="http://schemas.microsoft.com/office/drawing/2014/main" id="{3383FEB2-9D15-442E-AE2B-08B8B3B40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93" y="1441069"/>
            <a:ext cx="804837" cy="8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0" descr="예시 ">
            <a:extLst>
              <a:ext uri="{FF2B5EF4-FFF2-40B4-BE49-F238E27FC236}">
                <a16:creationId xmlns:a16="http://schemas.microsoft.com/office/drawing/2014/main" id="{6D356518-3CB3-4214-B28C-55BB3DC86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8" y="1480900"/>
            <a:ext cx="804837" cy="8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BCF887-5CC2-49B1-A989-ADC5A4E28B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720" y="4478532"/>
            <a:ext cx="4972982" cy="1085651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80024DF-F459-49CC-A461-32D5EA9B40ED}"/>
              </a:ext>
            </a:extLst>
          </p:cNvPr>
          <p:cNvSpPr/>
          <p:nvPr/>
        </p:nvSpPr>
        <p:spPr>
          <a:xfrm>
            <a:off x="497720" y="6015913"/>
            <a:ext cx="506578" cy="288565"/>
          </a:xfrm>
          <a:prstGeom prst="rightArrow">
            <a:avLst>
              <a:gd name="adj1" fmla="val 67637"/>
              <a:gd name="adj2" fmla="val 39058"/>
            </a:avLst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rgbClr val="FF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042E71-3369-4A02-A620-43B5764238E2}"/>
              </a:ext>
            </a:extLst>
          </p:cNvPr>
          <p:cNvSpPr/>
          <p:nvPr/>
        </p:nvSpPr>
        <p:spPr>
          <a:xfrm>
            <a:off x="1072712" y="5694352"/>
            <a:ext cx="44354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캐싱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데이터를 고속 데이터 저장 계층에 일시적으로 저장하는 기술로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함수가 입력 값이 변경될 때만 다시 실행되도록 할 수 있음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통해 모델 실행 시간을 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분에서 </a:t>
            </a:r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이내로 단축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됨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295964-5DE7-465B-888B-72F4A6F44E31}"/>
              </a:ext>
            </a:extLst>
          </p:cNvPr>
          <p:cNvSpPr txBox="1"/>
          <p:nvPr/>
        </p:nvSpPr>
        <p:spPr>
          <a:xfrm rot="20539131">
            <a:off x="242920" y="4300181"/>
            <a:ext cx="129234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371710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사각형: 둥근 모서리 69">
            <a:extLst>
              <a:ext uri="{FF2B5EF4-FFF2-40B4-BE49-F238E27FC236}">
                <a16:creationId xmlns:a16="http://schemas.microsoft.com/office/drawing/2014/main" id="{176E110C-02A3-4BA9-9D50-6C116A4F6698}"/>
              </a:ext>
            </a:extLst>
          </p:cNvPr>
          <p:cNvSpPr/>
          <p:nvPr/>
        </p:nvSpPr>
        <p:spPr>
          <a:xfrm>
            <a:off x="231488" y="1656019"/>
            <a:ext cx="10228836" cy="5200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7A586-428F-BCF1-3D69-F0CA6D6A1374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4. </a:t>
            </a:r>
            <a:r>
              <a:rPr lang="ko-KR" altLang="en-US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데모버전 시연</a:t>
            </a:r>
            <a:endParaRPr lang="ko-KR" altLang="en-US" sz="2400" b="1" kern="0" dirty="0">
              <a:ln>
                <a:solidFill>
                  <a:srgbClr val="4F81BD">
                    <a:alpha val="0"/>
                  </a:srgb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D8A721-A4D7-DD8A-3D7D-50EE3E288318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E358DCC8-D2A8-D6B1-EDBD-6D2D6C634CF4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F0BBB9-1769-7A21-6F60-2AA3D7633C4B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en-US" altLang="ko-KR" sz="1600" b="1" spc="-120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Streamlit</a:t>
              </a:r>
              <a:r>
                <a:rPr lang="en-US" altLang="ko-KR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시각화</a:t>
              </a:r>
            </a:p>
          </p:txBody>
        </p:sp>
        <p:pic>
          <p:nvPicPr>
            <p:cNvPr id="8" name="object 69">
              <a:extLst>
                <a:ext uri="{FF2B5EF4-FFF2-40B4-BE49-F238E27FC236}">
                  <a16:creationId xmlns:a16="http://schemas.microsoft.com/office/drawing/2014/main" id="{877525D9-67D7-F669-032F-B4AD6651582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9" name="Picture 6" descr="red">
              <a:extLst>
                <a:ext uri="{FF2B5EF4-FFF2-40B4-BE49-F238E27FC236}">
                  <a16:creationId xmlns:a16="http://schemas.microsoft.com/office/drawing/2014/main" id="{A32F950A-FA26-EBBD-FAB5-D73B745276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34B2F5BB-CAC7-4F92-8382-8721E7DA9B24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</p:spTree>
    <p:extLst>
      <p:ext uri="{BB962C8B-B14F-4D97-AF65-F5344CB8AC3E}">
        <p14:creationId xmlns:p14="http://schemas.microsoft.com/office/powerpoint/2010/main" val="2083225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79CE1DD-2362-42B9-9D36-6952D5D6D14B}"/>
              </a:ext>
            </a:extLst>
          </p:cNvPr>
          <p:cNvSpPr/>
          <p:nvPr/>
        </p:nvSpPr>
        <p:spPr>
          <a:xfrm>
            <a:off x="1" y="0"/>
            <a:ext cx="10691812" cy="1406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E43958-3B18-478D-BA65-FD0B970AF45E}"/>
              </a:ext>
            </a:extLst>
          </p:cNvPr>
          <p:cNvSpPr/>
          <p:nvPr/>
        </p:nvSpPr>
        <p:spPr>
          <a:xfrm>
            <a:off x="1" y="6154492"/>
            <a:ext cx="10691812" cy="1406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A1DA7-972C-44F6-86B4-BFE232DDB3E1}"/>
              </a:ext>
            </a:extLst>
          </p:cNvPr>
          <p:cNvSpPr txBox="1"/>
          <p:nvPr/>
        </p:nvSpPr>
        <p:spPr>
          <a:xfrm>
            <a:off x="4216296" y="1571335"/>
            <a:ext cx="2259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문헌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96DE275-5FE9-4487-81C9-B0305853D565}"/>
              </a:ext>
            </a:extLst>
          </p:cNvPr>
          <p:cNvCxnSpPr>
            <a:cxnSpLocks/>
          </p:cNvCxnSpPr>
          <p:nvPr/>
        </p:nvCxnSpPr>
        <p:spPr>
          <a:xfrm>
            <a:off x="4433344" y="2378613"/>
            <a:ext cx="182512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D4E259-CDB2-4108-AAB2-AE369D99FE23}"/>
              </a:ext>
            </a:extLst>
          </p:cNvPr>
          <p:cNvSpPr/>
          <p:nvPr/>
        </p:nvSpPr>
        <p:spPr>
          <a:xfrm>
            <a:off x="2528419" y="2478006"/>
            <a:ext cx="563497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All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That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Talk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Just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Noise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 The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Information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of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Internet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Stock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Message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Boards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Werner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Antweiler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Murray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Frank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 분석을 이용한 주가 방향성 예측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주식토론방 데이터를 이용하여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김명진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Myeongjin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Kim),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류지혜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Jihye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Ryu),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차동호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Dongho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Cha),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심민규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(Min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Kyu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Sim), 2020/11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빅데이터를이용한소셜미디어분석기법의활용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이병엽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임종태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유재수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2013/01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321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C63B16-BF3C-4BBC-ABB1-B2D2E02052B9}"/>
              </a:ext>
            </a:extLst>
          </p:cNvPr>
          <p:cNvSpPr txBox="1"/>
          <p:nvPr/>
        </p:nvSpPr>
        <p:spPr>
          <a:xfrm>
            <a:off x="2273451" y="2718802"/>
            <a:ext cx="61449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 any</a:t>
            </a:r>
          </a:p>
          <a:p>
            <a:pPr algn="ctr"/>
            <a:r>
              <a:rPr lang="en-US" altLang="ko-KR" sz="6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</a:t>
            </a:r>
            <a:endParaRPr lang="ko-KR" altLang="en-US" sz="66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9CE1DD-2362-42B9-9D36-6952D5D6D14B}"/>
              </a:ext>
            </a:extLst>
          </p:cNvPr>
          <p:cNvSpPr/>
          <p:nvPr/>
        </p:nvSpPr>
        <p:spPr>
          <a:xfrm>
            <a:off x="1" y="0"/>
            <a:ext cx="10691812" cy="1406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E43958-3B18-478D-BA65-FD0B970AF45E}"/>
              </a:ext>
            </a:extLst>
          </p:cNvPr>
          <p:cNvSpPr/>
          <p:nvPr/>
        </p:nvSpPr>
        <p:spPr>
          <a:xfrm>
            <a:off x="1" y="6154492"/>
            <a:ext cx="10691812" cy="1406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32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9C0421-F509-4A55-A710-0F48AD1EDA76}"/>
              </a:ext>
            </a:extLst>
          </p:cNvPr>
          <p:cNvSpPr/>
          <p:nvPr/>
        </p:nvSpPr>
        <p:spPr>
          <a:xfrm>
            <a:off x="-1154" y="-15683"/>
            <a:ext cx="6173354" cy="7576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81618-95EB-197C-ECE4-FF4088F028B3}"/>
              </a:ext>
            </a:extLst>
          </p:cNvPr>
          <p:cNvSpPr txBox="1"/>
          <p:nvPr/>
        </p:nvSpPr>
        <p:spPr>
          <a:xfrm>
            <a:off x="177240" y="1155927"/>
            <a:ext cx="564748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2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소셜</a:t>
            </a:r>
            <a:r>
              <a:rPr lang="ko-KR" altLang="en-US" sz="2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 데이터 </a:t>
            </a:r>
            <a:r>
              <a:rPr lang="ko-KR" altLang="en-US" sz="2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주가분석</a:t>
            </a:r>
            <a:endParaRPr lang="en-US" altLang="ko-KR" sz="240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pic>
        <p:nvPicPr>
          <p:cNvPr id="3074" name="Picture 2" descr="자기 사진 개념을 가진 소셜 미디어">
            <a:extLst>
              <a:ext uri="{FF2B5EF4-FFF2-40B4-BE49-F238E27FC236}">
                <a16:creationId xmlns:a16="http://schemas.microsoft.com/office/drawing/2014/main" id="{F01A553D-1BC4-44FC-B0EF-86E4B14C8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r="4920" b="9251"/>
          <a:stretch/>
        </p:blipFill>
        <p:spPr bwMode="auto">
          <a:xfrm>
            <a:off x="775770" y="2404744"/>
            <a:ext cx="4691039" cy="4626645"/>
          </a:xfrm>
          <a:prstGeom prst="ellipse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7567B3-44FC-41AE-A99A-6D5F17BB3B99}"/>
              </a:ext>
            </a:extLst>
          </p:cNvPr>
          <p:cNvSpPr txBox="1"/>
          <p:nvPr/>
        </p:nvSpPr>
        <p:spPr>
          <a:xfrm>
            <a:off x="0" y="217471"/>
            <a:ext cx="417880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altLang="ko-KR" sz="4800" kern="0" dirty="0">
                <a:ln>
                  <a:solidFill>
                    <a:prstClr val="white">
                      <a:alpha val="0"/>
                    </a:prst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공체 Bold" panose="00000800000000000000" pitchFamily="2" charset="-127"/>
                <a:ea typeface="공체 Bold" panose="00000800000000000000" pitchFamily="2" charset="-127"/>
              </a:rPr>
              <a:t>CONTENTS</a:t>
            </a:r>
            <a:endParaRPr lang="en-US" altLang="ko-KR" sz="3600" kern="0" dirty="0">
              <a:ln>
                <a:solidFill>
                  <a:prstClr val="white">
                    <a:alpha val="0"/>
                  </a:prst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44257D-A567-4109-A238-B8501ADE7E11}"/>
              </a:ext>
            </a:extLst>
          </p:cNvPr>
          <p:cNvSpPr/>
          <p:nvPr/>
        </p:nvSpPr>
        <p:spPr>
          <a:xfrm>
            <a:off x="6376599" y="239210"/>
            <a:ext cx="3621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08126" fontAlgn="ctr" latinLnBrk="1">
              <a:defRPr/>
            </a:pP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Ⅰ.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분석배경 및 목적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4E6203-6CFE-48AD-9FB5-C79A2DDEF923}"/>
              </a:ext>
            </a:extLst>
          </p:cNvPr>
          <p:cNvSpPr/>
          <p:nvPr/>
        </p:nvSpPr>
        <p:spPr>
          <a:xfrm>
            <a:off x="6376599" y="2234725"/>
            <a:ext cx="3621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08126" fontAlgn="ctr" latinLnBrk="1">
              <a:defRPr/>
            </a:pP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Ⅱ.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현황 분석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ACB9EF-86D3-4F65-AFF4-65A910DC5C61}"/>
              </a:ext>
            </a:extLst>
          </p:cNvPr>
          <p:cNvSpPr/>
          <p:nvPr/>
        </p:nvSpPr>
        <p:spPr>
          <a:xfrm>
            <a:off x="6376599" y="4115982"/>
            <a:ext cx="3518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08126" fontAlgn="ctr" latinLnBrk="1">
              <a:defRPr/>
            </a:pP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Ⅲ.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모델링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E2DD1C-604F-4CD6-878A-AFFF8BDCE440}"/>
              </a:ext>
            </a:extLst>
          </p:cNvPr>
          <p:cNvSpPr/>
          <p:nvPr/>
        </p:nvSpPr>
        <p:spPr>
          <a:xfrm>
            <a:off x="6376599" y="5729060"/>
            <a:ext cx="3248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08126" fontAlgn="ctr" latinLnBrk="1">
              <a:defRPr/>
            </a:pPr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Ⅳ.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데모 버전 시연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8AAB55-4279-4075-A3F5-7DF63172DB61}"/>
              </a:ext>
            </a:extLst>
          </p:cNvPr>
          <p:cNvSpPr/>
          <p:nvPr/>
        </p:nvSpPr>
        <p:spPr>
          <a:xfrm>
            <a:off x="6867919" y="861575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소셜 데이터의 정의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3098C-8454-4ADE-9768-3CD6C2B93D97}"/>
              </a:ext>
            </a:extLst>
          </p:cNvPr>
          <p:cNvSpPr/>
          <p:nvPr/>
        </p:nvSpPr>
        <p:spPr>
          <a:xfrm>
            <a:off x="6867919" y="1293073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소셜 데이터 중요성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7251FA-C460-417E-AA78-6CAE95385744}"/>
              </a:ext>
            </a:extLst>
          </p:cNvPr>
          <p:cNvSpPr/>
          <p:nvPr/>
        </p:nvSpPr>
        <p:spPr>
          <a:xfrm>
            <a:off x="6867919" y="2812239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및 모델 선정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E72639-D77F-4E51-88BD-AD18D01D8693}"/>
              </a:ext>
            </a:extLst>
          </p:cNvPr>
          <p:cNvSpPr/>
          <p:nvPr/>
        </p:nvSpPr>
        <p:spPr>
          <a:xfrm>
            <a:off x="6867919" y="3243737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상태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전처리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D1A1D3-E87B-4B38-9E98-FFE21B49C94F}"/>
              </a:ext>
            </a:extLst>
          </p:cNvPr>
          <p:cNvSpPr/>
          <p:nvPr/>
        </p:nvSpPr>
        <p:spPr>
          <a:xfrm>
            <a:off x="6867919" y="4746788"/>
            <a:ext cx="253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분석 모델링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345A48-9AE2-47A9-A80F-C1D029D3F961}"/>
              </a:ext>
            </a:extLst>
          </p:cNvPr>
          <p:cNvSpPr/>
          <p:nvPr/>
        </p:nvSpPr>
        <p:spPr>
          <a:xfrm>
            <a:off x="6867919" y="5177327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결과 확인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C03C6B-DBB0-4A06-B0CF-EA8881543157}"/>
              </a:ext>
            </a:extLst>
          </p:cNvPr>
          <p:cNvSpPr/>
          <p:nvPr/>
        </p:nvSpPr>
        <p:spPr>
          <a:xfrm>
            <a:off x="6867919" y="6392345"/>
            <a:ext cx="2054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Stremalit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CB2F40-DCCB-450B-8D57-11898B32340A}"/>
              </a:ext>
            </a:extLst>
          </p:cNvPr>
          <p:cNvCxnSpPr>
            <a:cxnSpLocks/>
          </p:cNvCxnSpPr>
          <p:nvPr/>
        </p:nvCxnSpPr>
        <p:spPr>
          <a:xfrm>
            <a:off x="-1154" y="1164943"/>
            <a:ext cx="582588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353C9B-E646-49A8-B93C-41D87BB79F8B}"/>
              </a:ext>
            </a:extLst>
          </p:cNvPr>
          <p:cNvSpPr/>
          <p:nvPr/>
        </p:nvSpPr>
        <p:spPr>
          <a:xfrm>
            <a:off x="6867919" y="1726508"/>
            <a:ext cx="3647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ETF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상품인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SOXL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선정한 이유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5039D6B-FD89-452C-9117-7BCB3F255FB2}"/>
              </a:ext>
            </a:extLst>
          </p:cNvPr>
          <p:cNvSpPr/>
          <p:nvPr/>
        </p:nvSpPr>
        <p:spPr>
          <a:xfrm>
            <a:off x="6867919" y="3665930"/>
            <a:ext cx="1940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E094C1-8DFA-4A24-A4F3-3DD837E9F9F3}"/>
              </a:ext>
            </a:extLst>
          </p:cNvPr>
          <p:cNvSpPr/>
          <p:nvPr/>
        </p:nvSpPr>
        <p:spPr>
          <a:xfrm>
            <a:off x="6867918" y="6849614"/>
            <a:ext cx="997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defTabSz="1008126" fontAlgn="ctr" latinLnBrk="1"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89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9CB88C-E1CD-8B9C-813B-9B00CFC53464}"/>
              </a:ext>
            </a:extLst>
          </p:cNvPr>
          <p:cNvSpPr/>
          <p:nvPr/>
        </p:nvSpPr>
        <p:spPr>
          <a:xfrm>
            <a:off x="0" y="0"/>
            <a:ext cx="1708150" cy="1882588"/>
          </a:xfrm>
          <a:prstGeom prst="roundRect">
            <a:avLst>
              <a:gd name="adj" fmla="val 0"/>
            </a:avLst>
          </a:prstGeom>
          <a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endParaRPr lang="ko-KR" altLang="en-US" sz="700" kern="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63500">
                  <a:srgbClr val="002060">
                    <a:alpha val="40000"/>
                  </a:srgbClr>
                </a:glow>
                <a:outerShdw blurRad="63500" algn="ctr" rotWithShape="0">
                  <a:prstClr val="black">
                    <a:alpha val="50000"/>
                  </a:prstClr>
                </a:outerShdw>
              </a:effectLst>
              <a:latin typeface="KoPub돋움체 Medium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D9D2C75-1D58-0F74-9F4F-DA8F2A1E4C82}"/>
              </a:ext>
            </a:extLst>
          </p:cNvPr>
          <p:cNvSpPr/>
          <p:nvPr/>
        </p:nvSpPr>
        <p:spPr>
          <a:xfrm>
            <a:off x="-29029" y="58058"/>
            <a:ext cx="10720842" cy="1824530"/>
          </a:xfrm>
          <a:custGeom>
            <a:avLst/>
            <a:gdLst>
              <a:gd name="connsiteX0" fmla="*/ 0 w 10697029"/>
              <a:gd name="connsiteY0" fmla="*/ 2554515 h 2554515"/>
              <a:gd name="connsiteX1" fmla="*/ 1770743 w 10697029"/>
              <a:gd name="connsiteY1" fmla="*/ 2554515 h 2554515"/>
              <a:gd name="connsiteX2" fmla="*/ 1770743 w 10697029"/>
              <a:gd name="connsiteY2" fmla="*/ 0 h 2554515"/>
              <a:gd name="connsiteX3" fmla="*/ 10697029 w 10697029"/>
              <a:gd name="connsiteY3" fmla="*/ 0 h 255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7029" h="2554515">
                <a:moveTo>
                  <a:pt x="0" y="2554515"/>
                </a:moveTo>
                <a:lnTo>
                  <a:pt x="1770743" y="2554515"/>
                </a:lnTo>
                <a:lnTo>
                  <a:pt x="1770743" y="0"/>
                </a:lnTo>
                <a:lnTo>
                  <a:pt x="10697029" y="0"/>
                </a:lnTo>
              </a:path>
            </a:pathLst>
          </a:custGeom>
          <a:noFill/>
          <a:ln w="152400">
            <a:solidFill>
              <a:srgbClr val="3052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66BD88-704C-72D1-2306-7B0FA0C837EE}"/>
              </a:ext>
            </a:extLst>
          </p:cNvPr>
          <p:cNvSpPr/>
          <p:nvPr/>
        </p:nvSpPr>
        <p:spPr>
          <a:xfrm>
            <a:off x="8814429" y="2681818"/>
            <a:ext cx="1135388" cy="494531"/>
          </a:xfrm>
          <a:prstGeom prst="roundRect">
            <a:avLst>
              <a:gd name="adj" fmla="val 50000"/>
            </a:avLst>
          </a:prstGeom>
          <a:solidFill>
            <a:srgbClr val="00A5AB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A5A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PART1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706D8-40CB-9F5B-310D-9C96280D9EB0}"/>
              </a:ext>
            </a:extLst>
          </p:cNvPr>
          <p:cNvSpPr txBox="1"/>
          <p:nvPr/>
        </p:nvSpPr>
        <p:spPr>
          <a:xfrm>
            <a:off x="1966388" y="2542144"/>
            <a:ext cx="6172226" cy="114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5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3194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분석 배경 및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2B644-634E-562D-46AF-C3FE64A632F4}"/>
              </a:ext>
            </a:extLst>
          </p:cNvPr>
          <p:cNvSpPr txBox="1">
            <a:spLocks/>
          </p:cNvSpPr>
          <p:nvPr/>
        </p:nvSpPr>
        <p:spPr>
          <a:xfrm>
            <a:off x="6099316" y="3775324"/>
            <a:ext cx="3237792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소셜 데이터의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D778A-0CA8-709B-549C-361400702FE9}"/>
              </a:ext>
            </a:extLst>
          </p:cNvPr>
          <p:cNvSpPr txBox="1">
            <a:spLocks/>
          </p:cNvSpPr>
          <p:nvPr/>
        </p:nvSpPr>
        <p:spPr>
          <a:xfrm>
            <a:off x="6099316" y="4435534"/>
            <a:ext cx="3349484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소셜 데이터 활용 사례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ea typeface="KoPub돋움체 Medium" panose="000006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CC6FC0-8466-DA7D-B4E7-8E13006ADBF6}"/>
              </a:ext>
            </a:extLst>
          </p:cNvPr>
          <p:cNvSpPr/>
          <p:nvPr/>
        </p:nvSpPr>
        <p:spPr>
          <a:xfrm>
            <a:off x="5600814" y="3860290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1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247CC0-5AF4-8D27-B6CA-16B550279374}"/>
              </a:ext>
            </a:extLst>
          </p:cNvPr>
          <p:cNvSpPr/>
          <p:nvPr/>
        </p:nvSpPr>
        <p:spPr>
          <a:xfrm>
            <a:off x="5600814" y="4525743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DB4BCB-B13A-59E1-57C9-751ABBDCAEE0}"/>
              </a:ext>
            </a:extLst>
          </p:cNvPr>
          <p:cNvGrpSpPr/>
          <p:nvPr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F7290C-235F-D01F-5788-811043CD8898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Ⅳ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C090D-DCF2-D78F-6820-340A8015B6B3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Ⅲ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19925-B4AE-497B-079A-84E1217B257C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Ⅱ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C4B25-0457-B95A-520E-7C96D8B5B70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Ⅰ</a:t>
              </a:r>
              <a:endParaRPr lang="ko-KR" altLang="en-US" sz="5400" dirty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CC8996D-61B8-4FC2-B039-E4AF688571E1}"/>
              </a:ext>
            </a:extLst>
          </p:cNvPr>
          <p:cNvSpPr txBox="1">
            <a:spLocks/>
          </p:cNvSpPr>
          <p:nvPr/>
        </p:nvSpPr>
        <p:spPr>
          <a:xfrm>
            <a:off x="6099316" y="5095744"/>
            <a:ext cx="3755884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ETF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상품인 </a:t>
            </a:r>
            <a:r>
              <a:rPr lang="en-US" altLang="ko-KR" sz="20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Soxl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ea typeface="KoPub돋움체 Medium" panose="00000600000000000000" pitchFamily="2" charset="-127"/>
              </a:rPr>
              <a:t>을 선정한 이유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747BE58-1C63-4BFF-8811-6C395AC41A1F}"/>
              </a:ext>
            </a:extLst>
          </p:cNvPr>
          <p:cNvSpPr/>
          <p:nvPr/>
        </p:nvSpPr>
        <p:spPr>
          <a:xfrm>
            <a:off x="5600814" y="5190696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360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2F6B5-4FE4-6DEF-E323-EE731AEE09E3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분석배경 및 목적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D479F-BBB7-07C1-1AA1-94B449ACEF7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데이터의 정의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252B82-162C-A073-0C37-8A2631D5209E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8" name="object 68">
              <a:extLst>
                <a:ext uri="{FF2B5EF4-FFF2-40B4-BE49-F238E27FC236}">
                  <a16:creationId xmlns:a16="http://schemas.microsoft.com/office/drawing/2014/main" id="{6C7C060E-F8A3-5354-A2B1-B9AF26BA2532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7356F3-DB6E-CDCE-5718-15CD839190FF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소셜 데이터의 정의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1" name="object 69">
              <a:extLst>
                <a:ext uri="{FF2B5EF4-FFF2-40B4-BE49-F238E27FC236}">
                  <a16:creationId xmlns:a16="http://schemas.microsoft.com/office/drawing/2014/main" id="{4D7F4DC2-4BF5-A565-1A9D-29852ABEE6D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44" name="Picture 6" descr="red">
              <a:extLst>
                <a:ext uri="{FF2B5EF4-FFF2-40B4-BE49-F238E27FC236}">
                  <a16:creationId xmlns:a16="http://schemas.microsoft.com/office/drawing/2014/main" id="{3DB1611C-F125-5B01-586C-4E9D8B382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08192C4-03B0-3462-B68E-6629B5A6F27B}"/>
              </a:ext>
            </a:extLst>
          </p:cNvPr>
          <p:cNvGrpSpPr/>
          <p:nvPr/>
        </p:nvGrpSpPr>
        <p:grpSpPr>
          <a:xfrm>
            <a:off x="5787965" y="1615858"/>
            <a:ext cx="4252280" cy="336917"/>
            <a:chOff x="5536542" y="1712239"/>
            <a:chExt cx="3366530" cy="336917"/>
          </a:xfrm>
        </p:grpSpPr>
        <p:sp>
          <p:nvSpPr>
            <p:cNvPr id="116" name="양쪽 모서리가 둥근 사각형 2">
              <a:extLst>
                <a:ext uri="{FF2B5EF4-FFF2-40B4-BE49-F238E27FC236}">
                  <a16:creationId xmlns:a16="http://schemas.microsoft.com/office/drawing/2014/main" id="{C5569391-CA1B-E85E-200A-BAA4ABFA008F}"/>
                </a:ext>
              </a:extLst>
            </p:cNvPr>
            <p:cNvSpPr/>
            <p:nvPr/>
          </p:nvSpPr>
          <p:spPr>
            <a:xfrm flipH="1">
              <a:off x="5989283" y="1773918"/>
              <a:ext cx="2913789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17" name="양쪽 모서리가 둥근 사각형 2">
              <a:extLst>
                <a:ext uri="{FF2B5EF4-FFF2-40B4-BE49-F238E27FC236}">
                  <a16:creationId xmlns:a16="http://schemas.microsoft.com/office/drawing/2014/main" id="{7266A7C4-7D09-770F-AA16-8FC234B625C3}"/>
                </a:ext>
              </a:extLst>
            </p:cNvPr>
            <p:cNvSpPr/>
            <p:nvPr/>
          </p:nvSpPr>
          <p:spPr>
            <a:xfrm flipH="1">
              <a:off x="5536542" y="1712239"/>
              <a:ext cx="3276000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6625">
                <a:buClr>
                  <a:srgbClr val="00549E"/>
                </a:buClr>
              </a:pPr>
              <a:r>
                <a:rPr kumimoji="1" lang="ko-KR" altLang="en-US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소셜 데이터의 특성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66AFF45-966A-4610-6B19-B68A721958DA}"/>
              </a:ext>
            </a:extLst>
          </p:cNvPr>
          <p:cNvGrpSpPr/>
          <p:nvPr/>
        </p:nvGrpSpPr>
        <p:grpSpPr>
          <a:xfrm>
            <a:off x="757076" y="1618580"/>
            <a:ext cx="4252280" cy="336917"/>
            <a:chOff x="413252" y="1712239"/>
            <a:chExt cx="3977089" cy="336917"/>
          </a:xfrm>
        </p:grpSpPr>
        <p:sp>
          <p:nvSpPr>
            <p:cNvPr id="119" name="양쪽 모서리가 둥근 사각형 2">
              <a:extLst>
                <a:ext uri="{FF2B5EF4-FFF2-40B4-BE49-F238E27FC236}">
                  <a16:creationId xmlns:a16="http://schemas.microsoft.com/office/drawing/2014/main" id="{1A2537D9-CA8F-3125-DD9F-E5ECC0B75366}"/>
                </a:ext>
              </a:extLst>
            </p:cNvPr>
            <p:cNvSpPr/>
            <p:nvPr/>
          </p:nvSpPr>
          <p:spPr>
            <a:xfrm flipH="1">
              <a:off x="865990" y="1773918"/>
              <a:ext cx="3524351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20" name="양쪽 모서리가 둥근 사각형 2">
              <a:extLst>
                <a:ext uri="{FF2B5EF4-FFF2-40B4-BE49-F238E27FC236}">
                  <a16:creationId xmlns:a16="http://schemas.microsoft.com/office/drawing/2014/main" id="{678BC3E6-3FDF-0E74-2FCE-12956BC19624}"/>
                </a:ext>
              </a:extLst>
            </p:cNvPr>
            <p:cNvSpPr/>
            <p:nvPr/>
          </p:nvSpPr>
          <p:spPr>
            <a:xfrm flipH="1">
              <a:off x="413252" y="1712239"/>
              <a:ext cx="3881498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407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662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소셜 데이터란</a:t>
              </a:r>
              <a:r>
                <a:rPr kumimoji="1" lang="en-US" altLang="ko-KR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?</a:t>
              </a:r>
              <a:endPara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1" name="사각형: 둥근 모서리 69">
            <a:extLst>
              <a:ext uri="{FF2B5EF4-FFF2-40B4-BE49-F238E27FC236}">
                <a16:creationId xmlns:a16="http://schemas.microsoft.com/office/drawing/2014/main" id="{DB6A2B58-8B02-04DE-7F07-15994F9A8843}"/>
              </a:ext>
            </a:extLst>
          </p:cNvPr>
          <p:cNvSpPr/>
          <p:nvPr/>
        </p:nvSpPr>
        <p:spPr>
          <a:xfrm>
            <a:off x="5440963" y="1951969"/>
            <a:ext cx="5031341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22" name="사각형: 둥근 모서리 69">
            <a:extLst>
              <a:ext uri="{FF2B5EF4-FFF2-40B4-BE49-F238E27FC236}">
                <a16:creationId xmlns:a16="http://schemas.microsoft.com/office/drawing/2014/main" id="{292D5EA7-038A-DAAC-9490-812376ABF08A}"/>
              </a:ext>
            </a:extLst>
          </p:cNvPr>
          <p:cNvSpPr/>
          <p:nvPr/>
        </p:nvSpPr>
        <p:spPr>
          <a:xfrm>
            <a:off x="223264" y="1953383"/>
            <a:ext cx="5069329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597E4521-6B44-455E-88DC-8EF148D2DC03}"/>
              </a:ext>
            </a:extLst>
          </p:cNvPr>
          <p:cNvGrpSpPr/>
          <p:nvPr/>
        </p:nvGrpSpPr>
        <p:grpSpPr>
          <a:xfrm>
            <a:off x="5199567" y="2029181"/>
            <a:ext cx="346075" cy="4745686"/>
            <a:chOff x="5157594" y="2042148"/>
            <a:chExt cx="389986" cy="4745686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FF9BC29A-4D1D-7D47-C5EE-B56D72F89C99}"/>
                </a:ext>
              </a:extLst>
            </p:cNvPr>
            <p:cNvGrpSpPr/>
            <p:nvPr/>
          </p:nvGrpSpPr>
          <p:grpSpPr>
            <a:xfrm>
              <a:off x="5157594" y="2042148"/>
              <a:ext cx="389986" cy="2029058"/>
              <a:chOff x="3983821" y="7408590"/>
              <a:chExt cx="317276" cy="2321411"/>
            </a:xfrm>
          </p:grpSpPr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74EC1256-C3AD-0B7D-C1F3-B28C1E614D23}"/>
                  </a:ext>
                </a:extLst>
              </p:cNvPr>
              <p:cNvGrpSpPr/>
              <p:nvPr/>
            </p:nvGrpSpPr>
            <p:grpSpPr>
              <a:xfrm>
                <a:off x="3983821" y="740859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19E95E55-D0C2-AA32-7DA0-6F06616CC06F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1" name="타원 300">
                  <a:extLst>
                    <a:ext uri="{FF2B5EF4-FFF2-40B4-BE49-F238E27FC236}">
                      <a16:creationId xmlns:a16="http://schemas.microsoft.com/office/drawing/2014/main" id="{B1F6C939-899F-D399-A458-6DFE7616E073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2" name="사각형: 둥근 모서리 114">
                  <a:extLst>
                    <a:ext uri="{FF2B5EF4-FFF2-40B4-BE49-F238E27FC236}">
                      <a16:creationId xmlns:a16="http://schemas.microsoft.com/office/drawing/2014/main" id="{C2C5294B-78EC-BA18-A4E3-435EB8CA10C7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68" name="그룹 267">
                <a:extLst>
                  <a:ext uri="{FF2B5EF4-FFF2-40B4-BE49-F238E27FC236}">
                    <a16:creationId xmlns:a16="http://schemas.microsoft.com/office/drawing/2014/main" id="{B31E24E2-24C5-B1F1-DC03-7C2B9C6E6EB9}"/>
                  </a:ext>
                </a:extLst>
              </p:cNvPr>
              <p:cNvGrpSpPr/>
              <p:nvPr/>
            </p:nvGrpSpPr>
            <p:grpSpPr>
              <a:xfrm>
                <a:off x="3983821" y="769048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97" name="타원 296">
                  <a:extLst>
                    <a:ext uri="{FF2B5EF4-FFF2-40B4-BE49-F238E27FC236}">
                      <a16:creationId xmlns:a16="http://schemas.microsoft.com/office/drawing/2014/main" id="{BC9A4679-13EB-9509-590A-31EBBD41A279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8" name="타원 297">
                  <a:extLst>
                    <a:ext uri="{FF2B5EF4-FFF2-40B4-BE49-F238E27FC236}">
                      <a16:creationId xmlns:a16="http://schemas.microsoft.com/office/drawing/2014/main" id="{7C6CDDC8-AC6B-D073-8678-2660C9A36505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9" name="사각형: 둥근 모서리 111">
                  <a:extLst>
                    <a:ext uri="{FF2B5EF4-FFF2-40B4-BE49-F238E27FC236}">
                      <a16:creationId xmlns:a16="http://schemas.microsoft.com/office/drawing/2014/main" id="{E75289BE-8447-5D30-26AE-78CB44EBF82B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69" name="그룹 268">
                <a:extLst>
                  <a:ext uri="{FF2B5EF4-FFF2-40B4-BE49-F238E27FC236}">
                    <a16:creationId xmlns:a16="http://schemas.microsoft.com/office/drawing/2014/main" id="{BAFFDF49-5137-C097-F74A-63510C5DE845}"/>
                  </a:ext>
                </a:extLst>
              </p:cNvPr>
              <p:cNvGrpSpPr/>
              <p:nvPr/>
            </p:nvGrpSpPr>
            <p:grpSpPr>
              <a:xfrm>
                <a:off x="3983821" y="797238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94" name="타원 293">
                  <a:extLst>
                    <a:ext uri="{FF2B5EF4-FFF2-40B4-BE49-F238E27FC236}">
                      <a16:creationId xmlns:a16="http://schemas.microsoft.com/office/drawing/2014/main" id="{13483585-FAAD-C588-BA76-6152A6923D7E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5" name="타원 294">
                  <a:extLst>
                    <a:ext uri="{FF2B5EF4-FFF2-40B4-BE49-F238E27FC236}">
                      <a16:creationId xmlns:a16="http://schemas.microsoft.com/office/drawing/2014/main" id="{617BDBB8-D370-6889-D056-10D941D50E02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6" name="사각형: 둥근 모서리 108">
                  <a:extLst>
                    <a:ext uri="{FF2B5EF4-FFF2-40B4-BE49-F238E27FC236}">
                      <a16:creationId xmlns:a16="http://schemas.microsoft.com/office/drawing/2014/main" id="{3E003205-1BB7-E881-8F71-5A5C44205DDB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41EC1685-7806-176A-A815-D4BFD0400DEC}"/>
                  </a:ext>
                </a:extLst>
              </p:cNvPr>
              <p:cNvGrpSpPr/>
              <p:nvPr/>
            </p:nvGrpSpPr>
            <p:grpSpPr>
              <a:xfrm>
                <a:off x="3983821" y="825427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91" name="타원 290">
                  <a:extLst>
                    <a:ext uri="{FF2B5EF4-FFF2-40B4-BE49-F238E27FC236}">
                      <a16:creationId xmlns:a16="http://schemas.microsoft.com/office/drawing/2014/main" id="{581E2DE7-A6A7-D1DE-2410-1DF09383E17A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2" name="타원 291">
                  <a:extLst>
                    <a:ext uri="{FF2B5EF4-FFF2-40B4-BE49-F238E27FC236}">
                      <a16:creationId xmlns:a16="http://schemas.microsoft.com/office/drawing/2014/main" id="{D82E7EC1-DD60-9A14-C9BD-F38D67ECDA8E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3" name="사각형: 둥근 모서리 105">
                  <a:extLst>
                    <a:ext uri="{FF2B5EF4-FFF2-40B4-BE49-F238E27FC236}">
                      <a16:creationId xmlns:a16="http://schemas.microsoft.com/office/drawing/2014/main" id="{44FD8CA2-3CA8-11E5-DD30-676AAD780A60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0D068A34-DC09-4299-0CB2-C8346547362E}"/>
                  </a:ext>
                </a:extLst>
              </p:cNvPr>
              <p:cNvGrpSpPr/>
              <p:nvPr/>
            </p:nvGrpSpPr>
            <p:grpSpPr>
              <a:xfrm>
                <a:off x="3983821" y="853617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88" name="타원 287">
                  <a:extLst>
                    <a:ext uri="{FF2B5EF4-FFF2-40B4-BE49-F238E27FC236}">
                      <a16:creationId xmlns:a16="http://schemas.microsoft.com/office/drawing/2014/main" id="{BAEA77F9-86C6-3CCA-4DFB-4A62B0BCA0EB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9" name="타원 288">
                  <a:extLst>
                    <a:ext uri="{FF2B5EF4-FFF2-40B4-BE49-F238E27FC236}">
                      <a16:creationId xmlns:a16="http://schemas.microsoft.com/office/drawing/2014/main" id="{040C5759-6941-E41A-1A96-32E9DB574318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90" name="사각형: 둥근 모서리 102">
                  <a:extLst>
                    <a:ext uri="{FF2B5EF4-FFF2-40B4-BE49-F238E27FC236}">
                      <a16:creationId xmlns:a16="http://schemas.microsoft.com/office/drawing/2014/main" id="{5E472CCD-89C8-D0BD-9C7A-16F1C003853E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F31F39A6-A058-49B9-1A43-8614A0FD1333}"/>
                  </a:ext>
                </a:extLst>
              </p:cNvPr>
              <p:cNvGrpSpPr/>
              <p:nvPr/>
            </p:nvGrpSpPr>
            <p:grpSpPr>
              <a:xfrm>
                <a:off x="3983821" y="881806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85" name="타원 284">
                  <a:extLst>
                    <a:ext uri="{FF2B5EF4-FFF2-40B4-BE49-F238E27FC236}">
                      <a16:creationId xmlns:a16="http://schemas.microsoft.com/office/drawing/2014/main" id="{F3FDAFA2-E8CF-7F0F-049E-BBA41B551BF7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6" name="타원 285">
                  <a:extLst>
                    <a:ext uri="{FF2B5EF4-FFF2-40B4-BE49-F238E27FC236}">
                      <a16:creationId xmlns:a16="http://schemas.microsoft.com/office/drawing/2014/main" id="{32887F93-98D0-FCA5-343C-B061A3AFC901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7" name="사각형: 둥근 모서리 99">
                  <a:extLst>
                    <a:ext uri="{FF2B5EF4-FFF2-40B4-BE49-F238E27FC236}">
                      <a16:creationId xmlns:a16="http://schemas.microsoft.com/office/drawing/2014/main" id="{F91F2C64-F4EE-A10C-5DDB-15534F457B5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3" name="그룹 272">
                <a:extLst>
                  <a:ext uri="{FF2B5EF4-FFF2-40B4-BE49-F238E27FC236}">
                    <a16:creationId xmlns:a16="http://schemas.microsoft.com/office/drawing/2014/main" id="{74F291AD-2D6D-A7D6-C262-5A6CB1DA31C2}"/>
                  </a:ext>
                </a:extLst>
              </p:cNvPr>
              <p:cNvGrpSpPr/>
              <p:nvPr/>
            </p:nvGrpSpPr>
            <p:grpSpPr>
              <a:xfrm>
                <a:off x="3983821" y="909996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82" name="타원 281">
                  <a:extLst>
                    <a:ext uri="{FF2B5EF4-FFF2-40B4-BE49-F238E27FC236}">
                      <a16:creationId xmlns:a16="http://schemas.microsoft.com/office/drawing/2014/main" id="{75ECA4DE-C2F5-B158-42D5-4DF8FA786CC2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3" name="타원 282">
                  <a:extLst>
                    <a:ext uri="{FF2B5EF4-FFF2-40B4-BE49-F238E27FC236}">
                      <a16:creationId xmlns:a16="http://schemas.microsoft.com/office/drawing/2014/main" id="{A89C36C9-99FA-19BC-5D7B-5C981EEA9976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4" name="사각형: 둥근 모서리 96">
                  <a:extLst>
                    <a:ext uri="{FF2B5EF4-FFF2-40B4-BE49-F238E27FC236}">
                      <a16:creationId xmlns:a16="http://schemas.microsoft.com/office/drawing/2014/main" id="{3C6FB370-CAE4-C2C9-ED17-0C7094396B89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4" name="그룹 273">
                <a:extLst>
                  <a:ext uri="{FF2B5EF4-FFF2-40B4-BE49-F238E27FC236}">
                    <a16:creationId xmlns:a16="http://schemas.microsoft.com/office/drawing/2014/main" id="{6C55BD74-290E-5BFA-33A5-189C59817678}"/>
                  </a:ext>
                </a:extLst>
              </p:cNvPr>
              <p:cNvGrpSpPr/>
              <p:nvPr/>
            </p:nvGrpSpPr>
            <p:grpSpPr>
              <a:xfrm>
                <a:off x="3983821" y="938185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79" name="타원 278">
                  <a:extLst>
                    <a:ext uri="{FF2B5EF4-FFF2-40B4-BE49-F238E27FC236}">
                      <a16:creationId xmlns:a16="http://schemas.microsoft.com/office/drawing/2014/main" id="{305A932C-7E76-DA46-0CBF-875C7504063E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0" name="타원 279">
                  <a:extLst>
                    <a:ext uri="{FF2B5EF4-FFF2-40B4-BE49-F238E27FC236}">
                      <a16:creationId xmlns:a16="http://schemas.microsoft.com/office/drawing/2014/main" id="{ADA96703-6A70-5ED7-21C4-E202A09AFBB4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81" name="사각형: 둥근 모서리 93">
                  <a:extLst>
                    <a:ext uri="{FF2B5EF4-FFF2-40B4-BE49-F238E27FC236}">
                      <a16:creationId xmlns:a16="http://schemas.microsoft.com/office/drawing/2014/main" id="{10D4265F-48D2-8147-0806-396F79EE5F91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87C2E0C5-B243-0CDE-E63B-FFB81D7C9DC3}"/>
                  </a:ext>
                </a:extLst>
              </p:cNvPr>
              <p:cNvGrpSpPr/>
              <p:nvPr/>
            </p:nvGrpSpPr>
            <p:grpSpPr>
              <a:xfrm>
                <a:off x="3983821" y="9663748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76" name="타원 275">
                  <a:extLst>
                    <a:ext uri="{FF2B5EF4-FFF2-40B4-BE49-F238E27FC236}">
                      <a16:creationId xmlns:a16="http://schemas.microsoft.com/office/drawing/2014/main" id="{6EB8F909-CC78-A782-40AE-19C134F82EE0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77" name="타원 276">
                  <a:extLst>
                    <a:ext uri="{FF2B5EF4-FFF2-40B4-BE49-F238E27FC236}">
                      <a16:creationId xmlns:a16="http://schemas.microsoft.com/office/drawing/2014/main" id="{3FB0F940-A79C-7FDD-660F-7779F6523A73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78" name="사각형: 둥근 모서리 114">
                  <a:extLst>
                    <a:ext uri="{FF2B5EF4-FFF2-40B4-BE49-F238E27FC236}">
                      <a16:creationId xmlns:a16="http://schemas.microsoft.com/office/drawing/2014/main" id="{418C4A1F-2ECA-22AF-9AD1-AF65B0A26F17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2F48773C-9763-48A2-9513-179EF0AE5C76}"/>
                </a:ext>
              </a:extLst>
            </p:cNvPr>
            <p:cNvGrpSpPr/>
            <p:nvPr/>
          </p:nvGrpSpPr>
          <p:grpSpPr>
            <a:xfrm>
              <a:off x="5157594" y="476179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64" name="타원 263">
                <a:extLst>
                  <a:ext uri="{FF2B5EF4-FFF2-40B4-BE49-F238E27FC236}">
                    <a16:creationId xmlns:a16="http://schemas.microsoft.com/office/drawing/2014/main" id="{35C516B0-16C5-D0AA-40CD-6817D2E12204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1FA39FDA-D4E4-E1BA-9A89-AD36FBF05FD2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6" name="사각형: 둥근 모서리 114">
                <a:extLst>
                  <a:ext uri="{FF2B5EF4-FFF2-40B4-BE49-F238E27FC236}">
                    <a16:creationId xmlns:a16="http://schemas.microsoft.com/office/drawing/2014/main" id="{7B1B10A8-DF70-CEF6-7E0E-C94511676D4C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7A131255-7C80-8D7C-EAD9-5C3C5F4D14E0}"/>
                </a:ext>
              </a:extLst>
            </p:cNvPr>
            <p:cNvGrpSpPr/>
            <p:nvPr/>
          </p:nvGrpSpPr>
          <p:grpSpPr>
            <a:xfrm>
              <a:off x="5157594" y="5008188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746431B7-3EDC-A39B-A509-38159B5F50F0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id="{D450D33B-980B-69F3-DC8C-B4C7E1496356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3" name="사각형: 둥근 모서리 111">
                <a:extLst>
                  <a:ext uri="{FF2B5EF4-FFF2-40B4-BE49-F238E27FC236}">
                    <a16:creationId xmlns:a16="http://schemas.microsoft.com/office/drawing/2014/main" id="{E7336A7D-6883-32D2-DCDD-B31BB7CFFB4B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DFC97A84-CA0C-D843-9EB5-1052A1AC0F0D}"/>
                </a:ext>
              </a:extLst>
            </p:cNvPr>
            <p:cNvGrpSpPr/>
            <p:nvPr/>
          </p:nvGrpSpPr>
          <p:grpSpPr>
            <a:xfrm>
              <a:off x="5157594" y="5254582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id="{8AC30B0B-6869-D792-A689-A69791A2A84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9" name="타원 258">
                <a:extLst>
                  <a:ext uri="{FF2B5EF4-FFF2-40B4-BE49-F238E27FC236}">
                    <a16:creationId xmlns:a16="http://schemas.microsoft.com/office/drawing/2014/main" id="{187091CC-01CB-B807-2ED6-2824432EA621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60" name="사각형: 둥근 모서리 108">
                <a:extLst>
                  <a:ext uri="{FF2B5EF4-FFF2-40B4-BE49-F238E27FC236}">
                    <a16:creationId xmlns:a16="http://schemas.microsoft.com/office/drawing/2014/main" id="{C45D7E9A-A940-6F05-E9C4-D5C940A5C1F6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6EF9BA98-4A99-92E9-B947-E9B396F8B049}"/>
                </a:ext>
              </a:extLst>
            </p:cNvPr>
            <p:cNvGrpSpPr/>
            <p:nvPr/>
          </p:nvGrpSpPr>
          <p:grpSpPr>
            <a:xfrm>
              <a:off x="5157594" y="5500976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55" name="타원 254">
                <a:extLst>
                  <a:ext uri="{FF2B5EF4-FFF2-40B4-BE49-F238E27FC236}">
                    <a16:creationId xmlns:a16="http://schemas.microsoft.com/office/drawing/2014/main" id="{57D69B14-F7B9-8F34-D92D-5A815BBAA268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0C70BFC4-3325-C34A-498D-74C8B7C02B3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7" name="사각형: 둥근 모서리 105">
                <a:extLst>
                  <a:ext uri="{FF2B5EF4-FFF2-40B4-BE49-F238E27FC236}">
                    <a16:creationId xmlns:a16="http://schemas.microsoft.com/office/drawing/2014/main" id="{40993084-6931-995E-7DAC-B82D867C7F1C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58D62602-CBE5-4DF2-DA53-43C97AD08319}"/>
                </a:ext>
              </a:extLst>
            </p:cNvPr>
            <p:cNvGrpSpPr/>
            <p:nvPr/>
          </p:nvGrpSpPr>
          <p:grpSpPr>
            <a:xfrm>
              <a:off x="5157594" y="451540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52" name="타원 251">
                <a:extLst>
                  <a:ext uri="{FF2B5EF4-FFF2-40B4-BE49-F238E27FC236}">
                    <a16:creationId xmlns:a16="http://schemas.microsoft.com/office/drawing/2014/main" id="{FBDF8657-EC69-0E17-CA0E-416DDEB1BFA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3" name="타원 252">
                <a:extLst>
                  <a:ext uri="{FF2B5EF4-FFF2-40B4-BE49-F238E27FC236}">
                    <a16:creationId xmlns:a16="http://schemas.microsoft.com/office/drawing/2014/main" id="{AE5849B0-E2D0-5C22-500F-D37393B1721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4" name="사각형: 둥근 모서리 114">
                <a:extLst>
                  <a:ext uri="{FF2B5EF4-FFF2-40B4-BE49-F238E27FC236}">
                    <a16:creationId xmlns:a16="http://schemas.microsoft.com/office/drawing/2014/main" id="{E87083D5-BBC4-0DC7-0FD0-CFE3E3395E50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6D0D549E-7C9E-8F7F-493A-E2E3EF80D7CC}"/>
                </a:ext>
              </a:extLst>
            </p:cNvPr>
            <p:cNvGrpSpPr/>
            <p:nvPr/>
          </p:nvGrpSpPr>
          <p:grpSpPr>
            <a:xfrm>
              <a:off x="5157594" y="426900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49" name="타원 248">
                <a:extLst>
                  <a:ext uri="{FF2B5EF4-FFF2-40B4-BE49-F238E27FC236}">
                    <a16:creationId xmlns:a16="http://schemas.microsoft.com/office/drawing/2014/main" id="{86268B89-DA40-F3CB-D3F6-3C5EE14DDF74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0" name="타원 249">
                <a:extLst>
                  <a:ext uri="{FF2B5EF4-FFF2-40B4-BE49-F238E27FC236}">
                    <a16:creationId xmlns:a16="http://schemas.microsoft.com/office/drawing/2014/main" id="{CF1886C7-4490-6212-CE67-D4720E657DF1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51" name="사각형: 둥근 모서리 114">
                <a:extLst>
                  <a:ext uri="{FF2B5EF4-FFF2-40B4-BE49-F238E27FC236}">
                    <a16:creationId xmlns:a16="http://schemas.microsoft.com/office/drawing/2014/main" id="{7234FCD1-82D1-DEA3-DCAE-522B2681ACBC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FE58A4B-D83B-6F61-7682-6EEF1DB69EF4}"/>
                </a:ext>
              </a:extLst>
            </p:cNvPr>
            <p:cNvGrpSpPr/>
            <p:nvPr/>
          </p:nvGrpSpPr>
          <p:grpSpPr>
            <a:xfrm>
              <a:off x="5157594" y="5990744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46" name="타원 245">
                <a:extLst>
                  <a:ext uri="{FF2B5EF4-FFF2-40B4-BE49-F238E27FC236}">
                    <a16:creationId xmlns:a16="http://schemas.microsoft.com/office/drawing/2014/main" id="{4FE536DF-9D6F-3745-EA71-34201CFBCCE9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7" name="타원 246">
                <a:extLst>
                  <a:ext uri="{FF2B5EF4-FFF2-40B4-BE49-F238E27FC236}">
                    <a16:creationId xmlns:a16="http://schemas.microsoft.com/office/drawing/2014/main" id="{A88E04AC-0D2B-F64E-E541-C56200F809EB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8" name="사각형: 둥근 모서리 114">
                <a:extLst>
                  <a:ext uri="{FF2B5EF4-FFF2-40B4-BE49-F238E27FC236}">
                    <a16:creationId xmlns:a16="http://schemas.microsoft.com/office/drawing/2014/main" id="{65EC0724-7CDD-C5A6-EB33-CEF7E49041F6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E34FC78C-DF40-E2DF-8AE3-2EA2868C70EF}"/>
                </a:ext>
              </a:extLst>
            </p:cNvPr>
            <p:cNvGrpSpPr/>
            <p:nvPr/>
          </p:nvGrpSpPr>
          <p:grpSpPr>
            <a:xfrm>
              <a:off x="5157594" y="623713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7F0EF40A-FBAF-D80D-C1A8-90C2FE9F80AE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4" name="타원 243">
                <a:extLst>
                  <a:ext uri="{FF2B5EF4-FFF2-40B4-BE49-F238E27FC236}">
                    <a16:creationId xmlns:a16="http://schemas.microsoft.com/office/drawing/2014/main" id="{E5C1B80A-B3AB-CF82-D2D2-242255678CCA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5" name="사각형: 둥근 모서리 111">
                <a:extLst>
                  <a:ext uri="{FF2B5EF4-FFF2-40B4-BE49-F238E27FC236}">
                    <a16:creationId xmlns:a16="http://schemas.microsoft.com/office/drawing/2014/main" id="{6B98FDD7-15FD-0B1B-6C7E-2E4ECAC56A91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D6F4F963-835F-E6BD-A6DA-B53FC2460850}"/>
                </a:ext>
              </a:extLst>
            </p:cNvPr>
            <p:cNvGrpSpPr/>
            <p:nvPr/>
          </p:nvGrpSpPr>
          <p:grpSpPr>
            <a:xfrm>
              <a:off x="5157594" y="648353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F96A9C6D-D3EF-B5B5-B547-F00C494E1C15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1" name="타원 240">
                <a:extLst>
                  <a:ext uri="{FF2B5EF4-FFF2-40B4-BE49-F238E27FC236}">
                    <a16:creationId xmlns:a16="http://schemas.microsoft.com/office/drawing/2014/main" id="{EF7085D0-514C-BA27-8E30-C47E9E5F1DD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42" name="사각형: 둥근 모서리 108">
                <a:extLst>
                  <a:ext uri="{FF2B5EF4-FFF2-40B4-BE49-F238E27FC236}">
                    <a16:creationId xmlns:a16="http://schemas.microsoft.com/office/drawing/2014/main" id="{4041540D-6B98-2EBA-E03A-7541717CCF6C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20505291-9597-BFC7-2D55-9B0DC556FEAE}"/>
                </a:ext>
              </a:extLst>
            </p:cNvPr>
            <p:cNvGrpSpPr/>
            <p:nvPr/>
          </p:nvGrpSpPr>
          <p:grpSpPr>
            <a:xfrm>
              <a:off x="5157594" y="672992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37" name="타원 236">
                <a:extLst>
                  <a:ext uri="{FF2B5EF4-FFF2-40B4-BE49-F238E27FC236}">
                    <a16:creationId xmlns:a16="http://schemas.microsoft.com/office/drawing/2014/main" id="{7924350D-1896-326E-80BA-1D5CD59C3AC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38" name="타원 237">
                <a:extLst>
                  <a:ext uri="{FF2B5EF4-FFF2-40B4-BE49-F238E27FC236}">
                    <a16:creationId xmlns:a16="http://schemas.microsoft.com/office/drawing/2014/main" id="{CF176229-6673-D3A2-3614-DAA5C7A4B90A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39" name="사각형: 둥근 모서리 105">
                <a:extLst>
                  <a:ext uri="{FF2B5EF4-FFF2-40B4-BE49-F238E27FC236}">
                    <a16:creationId xmlns:a16="http://schemas.microsoft.com/office/drawing/2014/main" id="{F0CE05CD-562A-AA4F-FD77-65CDD0360BF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8B483333-BDFE-0F83-B468-EB5D4FE55C3A}"/>
                </a:ext>
              </a:extLst>
            </p:cNvPr>
            <p:cNvGrpSpPr/>
            <p:nvPr/>
          </p:nvGrpSpPr>
          <p:grpSpPr>
            <a:xfrm>
              <a:off x="5157594" y="5744350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232" name="타원 231">
                <a:extLst>
                  <a:ext uri="{FF2B5EF4-FFF2-40B4-BE49-F238E27FC236}">
                    <a16:creationId xmlns:a16="http://schemas.microsoft.com/office/drawing/2014/main" id="{CBC6148A-58AB-B0CC-DB42-0EFA2AF546C0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C5C3FBB5-092A-3385-C9E7-AB87AF3C9EF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35" name="사각형: 둥근 모서리 114">
                <a:extLst>
                  <a:ext uri="{FF2B5EF4-FFF2-40B4-BE49-F238E27FC236}">
                    <a16:creationId xmlns:a16="http://schemas.microsoft.com/office/drawing/2014/main" id="{CB9970E2-6F1E-AB4E-1E19-9F56A9E2909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F4600021-0AB9-8C52-00E4-E9B2C2287516}"/>
              </a:ext>
            </a:extLst>
          </p:cNvPr>
          <p:cNvSpPr/>
          <p:nvPr/>
        </p:nvSpPr>
        <p:spPr>
          <a:xfrm>
            <a:off x="863225" y="5554692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29" name="그래픽 148">
            <a:extLst>
              <a:ext uri="{FF2B5EF4-FFF2-40B4-BE49-F238E27FC236}">
                <a16:creationId xmlns:a16="http://schemas.microsoft.com/office/drawing/2014/main" id="{0CE9CFC3-5005-022D-7077-F4A24DC52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777" y="6241481"/>
            <a:ext cx="98796" cy="121839"/>
          </a:xfrm>
          <a:prstGeom prst="rect">
            <a:avLst/>
          </a:prstGeom>
        </p:spPr>
      </p:pic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F4600021-0AB9-8C52-00E4-E9B2C2287516}"/>
              </a:ext>
            </a:extLst>
          </p:cNvPr>
          <p:cNvSpPr/>
          <p:nvPr/>
        </p:nvSpPr>
        <p:spPr>
          <a:xfrm>
            <a:off x="6149259" y="5557866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335" name="그룹 334"/>
          <p:cNvGrpSpPr/>
          <p:nvPr/>
        </p:nvGrpSpPr>
        <p:grpSpPr>
          <a:xfrm>
            <a:off x="6234811" y="5939022"/>
            <a:ext cx="4089146" cy="261610"/>
            <a:chOff x="6234811" y="6163620"/>
            <a:chExt cx="4089146" cy="261610"/>
          </a:xfrm>
        </p:grpSpPr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81936C4E-CE75-44BA-AECB-035847E0903E}"/>
                </a:ext>
              </a:extLst>
            </p:cNvPr>
            <p:cNvSpPr txBox="1"/>
            <p:nvPr/>
          </p:nvSpPr>
          <p:spPr>
            <a:xfrm>
              <a:off x="6342141" y="6163620"/>
              <a:ext cx="39818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비정형성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: 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구조화되지 않은 데이터가 많아 분석에 특수한 기술이 요구됨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.</a:t>
              </a:r>
              <a:endPara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37" name="그래픽 148">
              <a:extLst>
                <a:ext uri="{FF2B5EF4-FFF2-40B4-BE49-F238E27FC236}">
                  <a16:creationId xmlns:a16="http://schemas.microsoft.com/office/drawing/2014/main" id="{0CE9CFC3-5005-022D-7077-F4A24DC52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4811" y="6231955"/>
              <a:ext cx="98796" cy="121839"/>
            </a:xfrm>
            <a:prstGeom prst="rect">
              <a:avLst/>
            </a:prstGeom>
          </p:spPr>
        </p:pic>
      </p:grpSp>
      <p:sp>
        <p:nvSpPr>
          <p:cNvPr id="338" name="직사각형 337">
            <a:extLst>
              <a:ext uri="{FF2B5EF4-FFF2-40B4-BE49-F238E27FC236}">
                <a16:creationId xmlns:a16="http://schemas.microsoft.com/office/drawing/2014/main" id="{C25DF08C-FCB9-4563-B325-607B9FD38C4D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0" marR="0" lvl="0" indent="0" algn="r" defTabSz="99550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b="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b="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E85D032-B261-4677-BEEA-520CC00607FA}"/>
              </a:ext>
            </a:extLst>
          </p:cNvPr>
          <p:cNvGrpSpPr/>
          <p:nvPr/>
        </p:nvGrpSpPr>
        <p:grpSpPr>
          <a:xfrm>
            <a:off x="948777" y="5674470"/>
            <a:ext cx="4089146" cy="430887"/>
            <a:chOff x="6281920" y="6075907"/>
            <a:chExt cx="4089146" cy="43088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945EAA0-06CB-47E8-AE88-B260FFAFF0A0}"/>
                </a:ext>
              </a:extLst>
            </p:cNvPr>
            <p:cNvSpPr txBox="1"/>
            <p:nvPr/>
          </p:nvSpPr>
          <p:spPr>
            <a:xfrm>
              <a:off x="6380716" y="6075907"/>
              <a:ext cx="39903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소셜 데이터는 소셜 미디어 플랫폼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페이스북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트위터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 err="1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인스타그램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등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)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 생성된 사용자 활동 데이터를 의미 함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</a:p>
          </p:txBody>
        </p:sp>
        <p:pic>
          <p:nvPicPr>
            <p:cNvPr id="137" name="그래픽 148">
              <a:extLst>
                <a:ext uri="{FF2B5EF4-FFF2-40B4-BE49-F238E27FC236}">
                  <a16:creationId xmlns:a16="http://schemas.microsoft.com/office/drawing/2014/main" id="{84158354-4AB8-481B-BBE2-B9FE02B22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28E05E7-BBEB-4A07-BCB9-602AF448BA53}"/>
              </a:ext>
            </a:extLst>
          </p:cNvPr>
          <p:cNvSpPr txBox="1"/>
          <p:nvPr/>
        </p:nvSpPr>
        <p:spPr>
          <a:xfrm>
            <a:off x="1064640" y="6163037"/>
            <a:ext cx="39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게시물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댓글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좋아요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 err="1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팔로워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수 등이 이에 포함 됨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6" name="Picture 2" descr="한국인이 가장 오래 사용하는 소셜네트워크 '인스타그램' – 스타트업 스토리 플랫폼 '플래텀(Platum)'">
            <a:extLst>
              <a:ext uri="{FF2B5EF4-FFF2-40B4-BE49-F238E27FC236}">
                <a16:creationId xmlns:a16="http://schemas.microsoft.com/office/drawing/2014/main" id="{3FCA9A0D-78BC-49CA-B593-29FC50C1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01" y="2044020"/>
            <a:ext cx="2849716" cy="284971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한국인이 오래 사용하는 SNS는? 1020세대는 페이스북, 30대는 인스타그램">
            <a:extLst>
              <a:ext uri="{FF2B5EF4-FFF2-40B4-BE49-F238E27FC236}">
                <a16:creationId xmlns:a16="http://schemas.microsoft.com/office/drawing/2014/main" id="{9A7233D1-CCFA-4B03-BD20-B6B0D6F8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73" y="2615647"/>
            <a:ext cx="2504783" cy="291020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5A2810A9-28E3-42E9-9E3C-F148F69B699F}"/>
              </a:ext>
            </a:extLst>
          </p:cNvPr>
          <p:cNvGrpSpPr/>
          <p:nvPr/>
        </p:nvGrpSpPr>
        <p:grpSpPr>
          <a:xfrm>
            <a:off x="6234811" y="5625603"/>
            <a:ext cx="4089146" cy="261610"/>
            <a:chOff x="6281920" y="6098767"/>
            <a:chExt cx="4089146" cy="261610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176B699-479D-4929-AF26-081AE7F5E54A}"/>
                </a:ext>
              </a:extLst>
            </p:cNvPr>
            <p:cNvSpPr txBox="1"/>
            <p:nvPr/>
          </p:nvSpPr>
          <p:spPr>
            <a:xfrm>
              <a:off x="6380716" y="6098767"/>
              <a:ext cx="39903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다양성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: 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텍스트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이미지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동영상 등 다양한 형태의 데이터를 포함함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.</a:t>
              </a:r>
              <a:endPara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47" name="그래픽 148">
              <a:extLst>
                <a:ext uri="{FF2B5EF4-FFF2-40B4-BE49-F238E27FC236}">
                  <a16:creationId xmlns:a16="http://schemas.microsoft.com/office/drawing/2014/main" id="{85E25295-CB0D-4726-8288-76575E0D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89C8116C-8588-4A4C-B9BE-07FE83D89F2C}"/>
              </a:ext>
            </a:extLst>
          </p:cNvPr>
          <p:cNvGrpSpPr/>
          <p:nvPr/>
        </p:nvGrpSpPr>
        <p:grpSpPr>
          <a:xfrm>
            <a:off x="6228418" y="6266863"/>
            <a:ext cx="4089146" cy="261610"/>
            <a:chOff x="6234811" y="6163620"/>
            <a:chExt cx="4089146" cy="26161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ECD52D9-1014-4DD6-90DA-3115EEDE06A9}"/>
                </a:ext>
              </a:extLst>
            </p:cNvPr>
            <p:cNvSpPr txBox="1"/>
            <p:nvPr/>
          </p:nvSpPr>
          <p:spPr>
            <a:xfrm>
              <a:off x="6342141" y="6163620"/>
              <a:ext cx="39818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 err="1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ea typeface="KoPub돋움체 Medium" panose="02020603020101020101" pitchFamily="18" charset="-127"/>
                </a:rPr>
                <a:t>즉각성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: 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데이터가 실시간으로  생성되고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, 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KoPub돋움체 Medium" panose="02020603020101020101" pitchFamily="18" charset="-127"/>
                </a:rPr>
                <a:t> 짧고 간단한 형태로 전달</a:t>
              </a:r>
              <a:endPara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54" name="그래픽 148">
              <a:extLst>
                <a:ext uri="{FF2B5EF4-FFF2-40B4-BE49-F238E27FC236}">
                  <a16:creationId xmlns:a16="http://schemas.microsoft.com/office/drawing/2014/main" id="{6980EEE6-C23B-4894-9E72-59D6E5DE8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34811" y="6231955"/>
              <a:ext cx="98796" cy="121839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2A56B1-E270-4EA6-8CDE-759A27DA4C9F}"/>
              </a:ext>
            </a:extLst>
          </p:cNvPr>
          <p:cNvSpPr/>
          <p:nvPr/>
        </p:nvSpPr>
        <p:spPr>
          <a:xfrm>
            <a:off x="6474456" y="2175335"/>
            <a:ext cx="3304786" cy="3155989"/>
          </a:xfrm>
          <a:prstGeom prst="roundRect">
            <a:avLst/>
          </a:prstGeom>
          <a:solidFill>
            <a:srgbClr val="00BCEA"/>
          </a:solidFill>
          <a:ln>
            <a:solidFill>
              <a:schemeClr val="bg2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1416386-FFF5-4790-916D-4722F308CCF5}"/>
              </a:ext>
            </a:extLst>
          </p:cNvPr>
          <p:cNvSpPr/>
          <p:nvPr/>
        </p:nvSpPr>
        <p:spPr>
          <a:xfrm>
            <a:off x="6961082" y="2660315"/>
            <a:ext cx="2331531" cy="2215131"/>
          </a:xfrm>
          <a:prstGeom prst="ellipse">
            <a:avLst/>
          </a:prstGeom>
          <a:noFill/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7BB7089-72AE-4F1C-AD48-742BBBF956D0}"/>
              </a:ext>
            </a:extLst>
          </p:cNvPr>
          <p:cNvSpPr/>
          <p:nvPr/>
        </p:nvSpPr>
        <p:spPr>
          <a:xfrm>
            <a:off x="7678349" y="3340888"/>
            <a:ext cx="896998" cy="864205"/>
          </a:xfrm>
          <a:prstGeom prst="ellipse">
            <a:avLst/>
          </a:prstGeom>
          <a:solidFill>
            <a:schemeClr val="bg1"/>
          </a:solidFill>
          <a:ln w="66675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146392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7E97DC0-E7E9-4A27-896E-CDB406936A2F}"/>
              </a:ext>
            </a:extLst>
          </p:cNvPr>
          <p:cNvSpPr/>
          <p:nvPr/>
        </p:nvSpPr>
        <p:spPr>
          <a:xfrm>
            <a:off x="7856930" y="2373761"/>
            <a:ext cx="584464" cy="569933"/>
          </a:xfrm>
          <a:prstGeom prst="ellipse">
            <a:avLst/>
          </a:prstGeom>
          <a:solidFill>
            <a:schemeClr val="bg1"/>
          </a:solidFill>
          <a:ln w="69850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146392"/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F0C9C16-F805-492A-8A87-401AF430D3B3}"/>
              </a:ext>
            </a:extLst>
          </p:cNvPr>
          <p:cNvSpPr/>
          <p:nvPr/>
        </p:nvSpPr>
        <p:spPr>
          <a:xfrm>
            <a:off x="6899488" y="4139833"/>
            <a:ext cx="584464" cy="569933"/>
          </a:xfrm>
          <a:prstGeom prst="ellipse">
            <a:avLst/>
          </a:prstGeom>
          <a:solidFill>
            <a:schemeClr val="bg1"/>
          </a:solidFill>
          <a:ln w="69850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57FCF1A-1969-46A8-904A-DD1506F98135}"/>
              </a:ext>
            </a:extLst>
          </p:cNvPr>
          <p:cNvSpPr/>
          <p:nvPr/>
        </p:nvSpPr>
        <p:spPr>
          <a:xfrm>
            <a:off x="8769744" y="4123278"/>
            <a:ext cx="584464" cy="569933"/>
          </a:xfrm>
          <a:prstGeom prst="ellipse">
            <a:avLst/>
          </a:prstGeom>
          <a:solidFill>
            <a:schemeClr val="bg1"/>
          </a:solidFill>
          <a:ln w="69850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A4E69-4398-423C-AA3B-7D2A4690C7EC}"/>
              </a:ext>
            </a:extLst>
          </p:cNvPr>
          <p:cNvSpPr txBox="1"/>
          <p:nvPr/>
        </p:nvSpPr>
        <p:spPr>
          <a:xfrm>
            <a:off x="7863592" y="2539730"/>
            <a:ext cx="93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6">
                    <a:lumMod val="7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다양성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EF5E02F-2D96-4F67-9990-77A795880FAA}"/>
              </a:ext>
            </a:extLst>
          </p:cNvPr>
          <p:cNvSpPr txBox="1"/>
          <p:nvPr/>
        </p:nvSpPr>
        <p:spPr>
          <a:xfrm>
            <a:off x="6840146" y="4317783"/>
            <a:ext cx="93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2">
                    <a:lumMod val="7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비정형성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1CB2C30-F3E3-4C41-B4C9-C0D3B8ECF17B}"/>
              </a:ext>
            </a:extLst>
          </p:cNvPr>
          <p:cNvSpPr txBox="1"/>
          <p:nvPr/>
        </p:nvSpPr>
        <p:spPr>
          <a:xfrm>
            <a:off x="8777239" y="4297477"/>
            <a:ext cx="595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chemeClr val="accent1">
                    <a:lumMod val="75000"/>
                  </a:schemeClr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즉각성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  <a:latin typeface="공체 Bold" panose="00000800000000000000" pitchFamily="2" charset="-127"/>
              <a:ea typeface="공체 Bold" panose="00000800000000000000" pitchFamily="2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D8689F3-981C-4D5D-9EF1-DA0849CE8ABC}"/>
              </a:ext>
            </a:extLst>
          </p:cNvPr>
          <p:cNvSpPr txBox="1"/>
          <p:nvPr/>
        </p:nvSpPr>
        <p:spPr>
          <a:xfrm>
            <a:off x="7681943" y="3649826"/>
            <a:ext cx="934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146392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소셜 데이터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CE5375-FD4E-437E-82DA-C165A37067A4}"/>
              </a:ext>
            </a:extLst>
          </p:cNvPr>
          <p:cNvSpPr/>
          <p:nvPr/>
        </p:nvSpPr>
        <p:spPr>
          <a:xfrm>
            <a:off x="8412220" y="2637814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0A327511-2653-4ADE-9AAA-A3588B6655AF}"/>
              </a:ext>
            </a:extLst>
          </p:cNvPr>
          <p:cNvSpPr/>
          <p:nvPr/>
        </p:nvSpPr>
        <p:spPr>
          <a:xfrm>
            <a:off x="7761077" y="2632542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76585E7F-A749-4B34-B8A7-5686CF9804F9}"/>
              </a:ext>
            </a:extLst>
          </p:cNvPr>
          <p:cNvSpPr/>
          <p:nvPr/>
        </p:nvSpPr>
        <p:spPr>
          <a:xfrm>
            <a:off x="6956892" y="4080360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CB1DA5C-700F-4510-8E9E-44C9CBFFE471}"/>
              </a:ext>
            </a:extLst>
          </p:cNvPr>
          <p:cNvSpPr/>
          <p:nvPr/>
        </p:nvSpPr>
        <p:spPr>
          <a:xfrm>
            <a:off x="7349712" y="4588782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C1D0E37-532A-4866-BF41-5F2F89869BF1}"/>
              </a:ext>
            </a:extLst>
          </p:cNvPr>
          <p:cNvSpPr/>
          <p:nvPr/>
        </p:nvSpPr>
        <p:spPr>
          <a:xfrm>
            <a:off x="8798029" y="4566281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B9A8154B-3394-4D7F-B3B0-985866907B12}"/>
              </a:ext>
            </a:extLst>
          </p:cNvPr>
          <p:cNvSpPr/>
          <p:nvPr/>
        </p:nvSpPr>
        <p:spPr>
          <a:xfrm>
            <a:off x="9153368" y="4070749"/>
            <a:ext cx="143436" cy="143485"/>
          </a:xfrm>
          <a:prstGeom prst="ellipse">
            <a:avLst/>
          </a:prstGeom>
          <a:solidFill>
            <a:srgbClr val="C8F8FE"/>
          </a:solidFill>
          <a:ln>
            <a:solidFill>
              <a:srgbClr val="C8F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38B19FF-5C99-4C62-8409-8F627310143F}"/>
              </a:ext>
            </a:extLst>
          </p:cNvPr>
          <p:cNvSpPr/>
          <p:nvPr/>
        </p:nvSpPr>
        <p:spPr>
          <a:xfrm>
            <a:off x="374249" y="5554691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4FC3AE2-5168-4FA6-81BC-438F2D8AF9AA}"/>
              </a:ext>
            </a:extLst>
          </p:cNvPr>
          <p:cNvSpPr/>
          <p:nvPr/>
        </p:nvSpPr>
        <p:spPr>
          <a:xfrm>
            <a:off x="5660283" y="5554690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</p:spTree>
    <p:extLst>
      <p:ext uri="{BB962C8B-B14F-4D97-AF65-F5344CB8AC3E}">
        <p14:creationId xmlns:p14="http://schemas.microsoft.com/office/powerpoint/2010/main" val="180534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사각형: 둥근 모서리 69">
            <a:extLst>
              <a:ext uri="{FF2B5EF4-FFF2-40B4-BE49-F238E27FC236}">
                <a16:creationId xmlns:a16="http://schemas.microsoft.com/office/drawing/2014/main" id="{4018A4CC-A88E-4DD9-BBCD-BB411DEE5FDE}"/>
              </a:ext>
            </a:extLst>
          </p:cNvPr>
          <p:cNvSpPr/>
          <p:nvPr/>
        </p:nvSpPr>
        <p:spPr>
          <a:xfrm>
            <a:off x="5440963" y="1951969"/>
            <a:ext cx="5031341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38" name="사각형: 둥근 모서리 69">
            <a:extLst>
              <a:ext uri="{FF2B5EF4-FFF2-40B4-BE49-F238E27FC236}">
                <a16:creationId xmlns:a16="http://schemas.microsoft.com/office/drawing/2014/main" id="{B872B63B-FB91-41CC-9661-E9F3AF724D31}"/>
              </a:ext>
            </a:extLst>
          </p:cNvPr>
          <p:cNvSpPr/>
          <p:nvPr/>
        </p:nvSpPr>
        <p:spPr>
          <a:xfrm>
            <a:off x="223264" y="1953383"/>
            <a:ext cx="5069329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5D09B344-1A10-4F9D-BB43-A03121004849}"/>
              </a:ext>
            </a:extLst>
          </p:cNvPr>
          <p:cNvGrpSpPr/>
          <p:nvPr/>
        </p:nvGrpSpPr>
        <p:grpSpPr>
          <a:xfrm>
            <a:off x="5199567" y="2029181"/>
            <a:ext cx="346075" cy="4745686"/>
            <a:chOff x="5157594" y="2042148"/>
            <a:chExt cx="389986" cy="4745686"/>
          </a:xfrm>
        </p:grpSpPr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DE4F34E3-E747-4338-ABAA-E6106046D5BE}"/>
                </a:ext>
              </a:extLst>
            </p:cNvPr>
            <p:cNvGrpSpPr/>
            <p:nvPr/>
          </p:nvGrpSpPr>
          <p:grpSpPr>
            <a:xfrm>
              <a:off x="5157594" y="2042148"/>
              <a:ext cx="389986" cy="2029058"/>
              <a:chOff x="3983821" y="7408590"/>
              <a:chExt cx="317276" cy="2321411"/>
            </a:xfrm>
          </p:grpSpPr>
          <p:grpSp>
            <p:nvGrpSpPr>
              <p:cNvPr id="201" name="그룹 200">
                <a:extLst>
                  <a:ext uri="{FF2B5EF4-FFF2-40B4-BE49-F238E27FC236}">
                    <a16:creationId xmlns:a16="http://schemas.microsoft.com/office/drawing/2014/main" id="{9E9526B7-10AF-4E92-A277-E0DFE0E3368B}"/>
                  </a:ext>
                </a:extLst>
              </p:cNvPr>
              <p:cNvGrpSpPr/>
              <p:nvPr/>
            </p:nvGrpSpPr>
            <p:grpSpPr>
              <a:xfrm>
                <a:off x="3983821" y="740859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304" name="타원 303">
                  <a:extLst>
                    <a:ext uri="{FF2B5EF4-FFF2-40B4-BE49-F238E27FC236}">
                      <a16:creationId xmlns:a16="http://schemas.microsoft.com/office/drawing/2014/main" id="{C6B57A90-CF06-4EB4-99D3-7E3524A83D5A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5" name="타원 304">
                  <a:extLst>
                    <a:ext uri="{FF2B5EF4-FFF2-40B4-BE49-F238E27FC236}">
                      <a16:creationId xmlns:a16="http://schemas.microsoft.com/office/drawing/2014/main" id="{4BFD154E-9F20-4952-8EE0-8CEF21F8B81B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6" name="사각형: 둥근 모서리 114">
                  <a:extLst>
                    <a:ext uri="{FF2B5EF4-FFF2-40B4-BE49-F238E27FC236}">
                      <a16:creationId xmlns:a16="http://schemas.microsoft.com/office/drawing/2014/main" id="{2D0B013D-8AF8-4179-91EE-906782DE66DB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2" name="그룹 201">
                <a:extLst>
                  <a:ext uri="{FF2B5EF4-FFF2-40B4-BE49-F238E27FC236}">
                    <a16:creationId xmlns:a16="http://schemas.microsoft.com/office/drawing/2014/main" id="{15CA5327-EA4D-4D5F-A7AA-E63C30251871}"/>
                  </a:ext>
                </a:extLst>
              </p:cNvPr>
              <p:cNvGrpSpPr/>
              <p:nvPr/>
            </p:nvGrpSpPr>
            <p:grpSpPr>
              <a:xfrm>
                <a:off x="3983821" y="769048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33" name="타원 232">
                  <a:extLst>
                    <a:ext uri="{FF2B5EF4-FFF2-40B4-BE49-F238E27FC236}">
                      <a16:creationId xmlns:a16="http://schemas.microsoft.com/office/drawing/2014/main" id="{5C36E86C-E0D9-48AE-A09D-3F36F58223A3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36" name="타원 235">
                  <a:extLst>
                    <a:ext uri="{FF2B5EF4-FFF2-40B4-BE49-F238E27FC236}">
                      <a16:creationId xmlns:a16="http://schemas.microsoft.com/office/drawing/2014/main" id="{54CA07E4-C43B-477C-BDF4-8A40CD804342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303" name="사각형: 둥근 모서리 111">
                  <a:extLst>
                    <a:ext uri="{FF2B5EF4-FFF2-40B4-BE49-F238E27FC236}">
                      <a16:creationId xmlns:a16="http://schemas.microsoft.com/office/drawing/2014/main" id="{216CB405-5288-407E-985A-9CFDECDC99FC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21BE6CA8-59F9-4D42-8118-2334434BFF78}"/>
                  </a:ext>
                </a:extLst>
              </p:cNvPr>
              <p:cNvGrpSpPr/>
              <p:nvPr/>
            </p:nvGrpSpPr>
            <p:grpSpPr>
              <a:xfrm>
                <a:off x="3983821" y="797238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8" name="타원 227">
                  <a:extLst>
                    <a:ext uri="{FF2B5EF4-FFF2-40B4-BE49-F238E27FC236}">
                      <a16:creationId xmlns:a16="http://schemas.microsoft.com/office/drawing/2014/main" id="{D35ACA24-EBC7-4547-96C8-16C5F99A829A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9" name="타원 228">
                  <a:extLst>
                    <a:ext uri="{FF2B5EF4-FFF2-40B4-BE49-F238E27FC236}">
                      <a16:creationId xmlns:a16="http://schemas.microsoft.com/office/drawing/2014/main" id="{F5748CE3-67D3-463A-AF33-FB2D3B7F85F0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30" name="사각형: 둥근 모서리 108">
                  <a:extLst>
                    <a:ext uri="{FF2B5EF4-FFF2-40B4-BE49-F238E27FC236}">
                      <a16:creationId xmlns:a16="http://schemas.microsoft.com/office/drawing/2014/main" id="{474A40C5-FBE5-4B5E-9FCE-DAA5D66B9E7F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4" name="그룹 203">
                <a:extLst>
                  <a:ext uri="{FF2B5EF4-FFF2-40B4-BE49-F238E27FC236}">
                    <a16:creationId xmlns:a16="http://schemas.microsoft.com/office/drawing/2014/main" id="{9486CB5E-DDF6-4AC9-8D50-BBBEECDD4C78}"/>
                  </a:ext>
                </a:extLst>
              </p:cNvPr>
              <p:cNvGrpSpPr/>
              <p:nvPr/>
            </p:nvGrpSpPr>
            <p:grpSpPr>
              <a:xfrm>
                <a:off x="3983821" y="825427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5" name="타원 224">
                  <a:extLst>
                    <a:ext uri="{FF2B5EF4-FFF2-40B4-BE49-F238E27FC236}">
                      <a16:creationId xmlns:a16="http://schemas.microsoft.com/office/drawing/2014/main" id="{09F72C75-D3B0-48E6-AA1A-F16CB7C08102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6" name="타원 225">
                  <a:extLst>
                    <a:ext uri="{FF2B5EF4-FFF2-40B4-BE49-F238E27FC236}">
                      <a16:creationId xmlns:a16="http://schemas.microsoft.com/office/drawing/2014/main" id="{EDB2ECD2-4F78-4AFC-934E-A7EC1EF3D363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7" name="사각형: 둥근 모서리 105">
                  <a:extLst>
                    <a:ext uri="{FF2B5EF4-FFF2-40B4-BE49-F238E27FC236}">
                      <a16:creationId xmlns:a16="http://schemas.microsoft.com/office/drawing/2014/main" id="{02811C86-A92B-4983-B9D2-0C86503AE69F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5" name="그룹 204">
                <a:extLst>
                  <a:ext uri="{FF2B5EF4-FFF2-40B4-BE49-F238E27FC236}">
                    <a16:creationId xmlns:a16="http://schemas.microsoft.com/office/drawing/2014/main" id="{21C23392-1C6F-44E2-9CA6-FE1A98B0C385}"/>
                  </a:ext>
                </a:extLst>
              </p:cNvPr>
              <p:cNvGrpSpPr/>
              <p:nvPr/>
            </p:nvGrpSpPr>
            <p:grpSpPr>
              <a:xfrm>
                <a:off x="3983821" y="853617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2" name="타원 221">
                  <a:extLst>
                    <a:ext uri="{FF2B5EF4-FFF2-40B4-BE49-F238E27FC236}">
                      <a16:creationId xmlns:a16="http://schemas.microsoft.com/office/drawing/2014/main" id="{BE2B38E8-9749-4861-99B7-2E6216970C0F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603B25BA-AAAC-41AB-B17B-4674176F1154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4" name="사각형: 둥근 모서리 102">
                  <a:extLst>
                    <a:ext uri="{FF2B5EF4-FFF2-40B4-BE49-F238E27FC236}">
                      <a16:creationId xmlns:a16="http://schemas.microsoft.com/office/drawing/2014/main" id="{FE14E7D2-17CB-409F-B014-769C6B074DC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6" name="그룹 205">
                <a:extLst>
                  <a:ext uri="{FF2B5EF4-FFF2-40B4-BE49-F238E27FC236}">
                    <a16:creationId xmlns:a16="http://schemas.microsoft.com/office/drawing/2014/main" id="{09770AFC-CC7D-47E2-85FC-09770F6E00CC}"/>
                  </a:ext>
                </a:extLst>
              </p:cNvPr>
              <p:cNvGrpSpPr/>
              <p:nvPr/>
            </p:nvGrpSpPr>
            <p:grpSpPr>
              <a:xfrm>
                <a:off x="3983821" y="881806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9" name="타원 218">
                  <a:extLst>
                    <a:ext uri="{FF2B5EF4-FFF2-40B4-BE49-F238E27FC236}">
                      <a16:creationId xmlns:a16="http://schemas.microsoft.com/office/drawing/2014/main" id="{77351A06-5E74-48E3-AD03-09FCC9410EA8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EFB048A9-055F-4BCE-A842-FB09FFD1A05A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1" name="사각형: 둥근 모서리 99">
                  <a:extLst>
                    <a:ext uri="{FF2B5EF4-FFF2-40B4-BE49-F238E27FC236}">
                      <a16:creationId xmlns:a16="http://schemas.microsoft.com/office/drawing/2014/main" id="{219D1FE6-3156-4769-94CD-93A1F635896B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2D1E7ABB-386A-4823-B2EB-5B9BFE3AA11B}"/>
                  </a:ext>
                </a:extLst>
              </p:cNvPr>
              <p:cNvGrpSpPr/>
              <p:nvPr/>
            </p:nvGrpSpPr>
            <p:grpSpPr>
              <a:xfrm>
                <a:off x="3983821" y="909996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6" name="타원 215">
                  <a:extLst>
                    <a:ext uri="{FF2B5EF4-FFF2-40B4-BE49-F238E27FC236}">
                      <a16:creationId xmlns:a16="http://schemas.microsoft.com/office/drawing/2014/main" id="{C5324CA5-0A9A-4F88-B8F8-204BCDCA1D68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BAA59D81-58C4-43B1-8ABF-1E32EB8AB1EB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8" name="사각형: 둥근 모서리 96">
                  <a:extLst>
                    <a:ext uri="{FF2B5EF4-FFF2-40B4-BE49-F238E27FC236}">
                      <a16:creationId xmlns:a16="http://schemas.microsoft.com/office/drawing/2014/main" id="{2CB3B3C7-19B9-4600-9B32-EB4BAFC2EA91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8" name="그룹 207">
                <a:extLst>
                  <a:ext uri="{FF2B5EF4-FFF2-40B4-BE49-F238E27FC236}">
                    <a16:creationId xmlns:a16="http://schemas.microsoft.com/office/drawing/2014/main" id="{487ED559-E98F-4320-9B81-5A113DE5E4AD}"/>
                  </a:ext>
                </a:extLst>
              </p:cNvPr>
              <p:cNvGrpSpPr/>
              <p:nvPr/>
            </p:nvGrpSpPr>
            <p:grpSpPr>
              <a:xfrm>
                <a:off x="3983821" y="938185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3" name="타원 212">
                  <a:extLst>
                    <a:ext uri="{FF2B5EF4-FFF2-40B4-BE49-F238E27FC236}">
                      <a16:creationId xmlns:a16="http://schemas.microsoft.com/office/drawing/2014/main" id="{49C39632-79DF-4D2D-8E76-A855AC74015F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DFCB2594-317E-4B96-9310-04EEB4DF92F2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5" name="사각형: 둥근 모서리 93">
                  <a:extLst>
                    <a:ext uri="{FF2B5EF4-FFF2-40B4-BE49-F238E27FC236}">
                      <a16:creationId xmlns:a16="http://schemas.microsoft.com/office/drawing/2014/main" id="{2D69CC1A-3FF5-47F3-8428-2E657B460F11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A3DD6A87-5CD0-4D6E-83BA-706BCD2ABD1D}"/>
                  </a:ext>
                </a:extLst>
              </p:cNvPr>
              <p:cNvGrpSpPr/>
              <p:nvPr/>
            </p:nvGrpSpPr>
            <p:grpSpPr>
              <a:xfrm>
                <a:off x="3983821" y="9663748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0" name="타원 209">
                  <a:extLst>
                    <a:ext uri="{FF2B5EF4-FFF2-40B4-BE49-F238E27FC236}">
                      <a16:creationId xmlns:a16="http://schemas.microsoft.com/office/drawing/2014/main" id="{C49027D7-3359-452B-BA33-160B59234BB4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B5568C4D-F349-478B-9E57-B7EFB0871723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2" name="사각형: 둥근 모서리 114">
                  <a:extLst>
                    <a:ext uri="{FF2B5EF4-FFF2-40B4-BE49-F238E27FC236}">
                      <a16:creationId xmlns:a16="http://schemas.microsoft.com/office/drawing/2014/main" id="{C1FE6CA9-E59F-41AD-86CB-7F39DEBB88F7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D604CCF3-B951-42F8-8934-F2BD749A81A9}"/>
                </a:ext>
              </a:extLst>
            </p:cNvPr>
            <p:cNvGrpSpPr/>
            <p:nvPr/>
          </p:nvGrpSpPr>
          <p:grpSpPr>
            <a:xfrm>
              <a:off x="5157594" y="476179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98" name="타원 197">
                <a:extLst>
                  <a:ext uri="{FF2B5EF4-FFF2-40B4-BE49-F238E27FC236}">
                    <a16:creationId xmlns:a16="http://schemas.microsoft.com/office/drawing/2014/main" id="{A2D867BF-A2D4-49B7-9652-91249DEA977D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9" name="타원 198">
                <a:extLst>
                  <a:ext uri="{FF2B5EF4-FFF2-40B4-BE49-F238E27FC236}">
                    <a16:creationId xmlns:a16="http://schemas.microsoft.com/office/drawing/2014/main" id="{4BE5BA15-8B87-4890-8A67-9F82DBF2B35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200" name="사각형: 둥근 모서리 114">
                <a:extLst>
                  <a:ext uri="{FF2B5EF4-FFF2-40B4-BE49-F238E27FC236}">
                    <a16:creationId xmlns:a16="http://schemas.microsoft.com/office/drawing/2014/main" id="{646F72CD-3D60-4235-8B32-2179B0FE6DFD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0D8551A-1AD0-4374-A7AE-96602176C173}"/>
                </a:ext>
              </a:extLst>
            </p:cNvPr>
            <p:cNvGrpSpPr/>
            <p:nvPr/>
          </p:nvGrpSpPr>
          <p:grpSpPr>
            <a:xfrm>
              <a:off x="5157594" y="5008188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95" name="타원 194">
                <a:extLst>
                  <a:ext uri="{FF2B5EF4-FFF2-40B4-BE49-F238E27FC236}">
                    <a16:creationId xmlns:a16="http://schemas.microsoft.com/office/drawing/2014/main" id="{EC4E93F7-BD5F-4BA8-9DFC-B4A946015F36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6" name="타원 195">
                <a:extLst>
                  <a:ext uri="{FF2B5EF4-FFF2-40B4-BE49-F238E27FC236}">
                    <a16:creationId xmlns:a16="http://schemas.microsoft.com/office/drawing/2014/main" id="{BE82266C-93E4-42D2-BF3C-09B3B1C4BE40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7" name="사각형: 둥근 모서리 111">
                <a:extLst>
                  <a:ext uri="{FF2B5EF4-FFF2-40B4-BE49-F238E27FC236}">
                    <a16:creationId xmlns:a16="http://schemas.microsoft.com/office/drawing/2014/main" id="{EB780109-740D-41AE-B698-6D6F07495209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6FA9CA39-0500-4BE6-B7D7-611BA5F6F436}"/>
                </a:ext>
              </a:extLst>
            </p:cNvPr>
            <p:cNvGrpSpPr/>
            <p:nvPr/>
          </p:nvGrpSpPr>
          <p:grpSpPr>
            <a:xfrm>
              <a:off x="5157594" y="5254582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7C43E683-527D-41D9-BD8E-5976533F8787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81B503E7-33CF-485B-ABCA-46643DBA8342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4" name="사각형: 둥근 모서리 108">
                <a:extLst>
                  <a:ext uri="{FF2B5EF4-FFF2-40B4-BE49-F238E27FC236}">
                    <a16:creationId xmlns:a16="http://schemas.microsoft.com/office/drawing/2014/main" id="{FF7EC734-8B9D-4A60-BCDB-5E451D9A468D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BFC4A6A6-7A7A-4916-BAE0-34CC0DEFBF50}"/>
                </a:ext>
              </a:extLst>
            </p:cNvPr>
            <p:cNvGrpSpPr/>
            <p:nvPr/>
          </p:nvGrpSpPr>
          <p:grpSpPr>
            <a:xfrm>
              <a:off x="5157594" y="5500976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id="{ADEA5B1B-F681-439F-8E42-2B67674EA4C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4098BA9F-F836-49A4-BE74-0E6CAF30F215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91" name="사각형: 둥근 모서리 105">
                <a:extLst>
                  <a:ext uri="{FF2B5EF4-FFF2-40B4-BE49-F238E27FC236}">
                    <a16:creationId xmlns:a16="http://schemas.microsoft.com/office/drawing/2014/main" id="{0AB4BBF0-F301-406E-87C6-0CE7FA17D0AA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536DA865-2AD9-4E08-A0B2-2C9AE9E26CE7}"/>
                </a:ext>
              </a:extLst>
            </p:cNvPr>
            <p:cNvGrpSpPr/>
            <p:nvPr/>
          </p:nvGrpSpPr>
          <p:grpSpPr>
            <a:xfrm>
              <a:off x="5157594" y="451540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6" name="타원 185">
                <a:extLst>
                  <a:ext uri="{FF2B5EF4-FFF2-40B4-BE49-F238E27FC236}">
                    <a16:creationId xmlns:a16="http://schemas.microsoft.com/office/drawing/2014/main" id="{09124B3B-9DB9-4422-99A3-DB06DA3A5CD9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A12CE178-82B7-465A-87E9-94F1BF7229DA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8" name="사각형: 둥근 모서리 114">
                <a:extLst>
                  <a:ext uri="{FF2B5EF4-FFF2-40B4-BE49-F238E27FC236}">
                    <a16:creationId xmlns:a16="http://schemas.microsoft.com/office/drawing/2014/main" id="{0A8BAD0F-264F-4D1D-82CB-CA10A96D5FC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9850EA96-1845-44F7-87F4-BFB3F817A103}"/>
                </a:ext>
              </a:extLst>
            </p:cNvPr>
            <p:cNvGrpSpPr/>
            <p:nvPr/>
          </p:nvGrpSpPr>
          <p:grpSpPr>
            <a:xfrm>
              <a:off x="5157594" y="426900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AEAC2BF4-18F1-4BD0-8DA4-9F21D7876386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100FD657-457D-4154-8452-1458316CE40B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5" name="사각형: 둥근 모서리 114">
                <a:extLst>
                  <a:ext uri="{FF2B5EF4-FFF2-40B4-BE49-F238E27FC236}">
                    <a16:creationId xmlns:a16="http://schemas.microsoft.com/office/drawing/2014/main" id="{F0807980-0E43-4BB9-B36B-7AAC09427AE1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4AD4FD7A-42E4-4143-BF45-98A13A58ECE3}"/>
                </a:ext>
              </a:extLst>
            </p:cNvPr>
            <p:cNvGrpSpPr/>
            <p:nvPr/>
          </p:nvGrpSpPr>
          <p:grpSpPr>
            <a:xfrm>
              <a:off x="5157594" y="5990744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0" name="타원 179">
                <a:extLst>
                  <a:ext uri="{FF2B5EF4-FFF2-40B4-BE49-F238E27FC236}">
                    <a16:creationId xmlns:a16="http://schemas.microsoft.com/office/drawing/2014/main" id="{30F67FAE-3E09-4131-9651-A39273AEFBB6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5552F9C8-1A9C-47CE-90B7-C98F2DD4D14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2" name="사각형: 둥근 모서리 114">
                <a:extLst>
                  <a:ext uri="{FF2B5EF4-FFF2-40B4-BE49-F238E27FC236}">
                    <a16:creationId xmlns:a16="http://schemas.microsoft.com/office/drawing/2014/main" id="{5637A986-7C81-4E2E-83CA-C7C4706CDFA4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4269F0B0-FF61-4A82-BC34-9020F2F364E1}"/>
                </a:ext>
              </a:extLst>
            </p:cNvPr>
            <p:cNvGrpSpPr/>
            <p:nvPr/>
          </p:nvGrpSpPr>
          <p:grpSpPr>
            <a:xfrm>
              <a:off x="5157594" y="623713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6F7D7AD0-D6EF-4A13-AD33-E5731BC418B0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B968172E-E09B-4100-AB2B-A089B1D9E3A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9" name="사각형: 둥근 모서리 111">
                <a:extLst>
                  <a:ext uri="{FF2B5EF4-FFF2-40B4-BE49-F238E27FC236}">
                    <a16:creationId xmlns:a16="http://schemas.microsoft.com/office/drawing/2014/main" id="{170B95DD-10E1-4BFA-953A-33DB1AC5856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1CBEC116-2416-46EF-8893-4347561A36C1}"/>
                </a:ext>
              </a:extLst>
            </p:cNvPr>
            <p:cNvGrpSpPr/>
            <p:nvPr/>
          </p:nvGrpSpPr>
          <p:grpSpPr>
            <a:xfrm>
              <a:off x="5157594" y="648353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74" name="타원 173">
                <a:extLst>
                  <a:ext uri="{FF2B5EF4-FFF2-40B4-BE49-F238E27FC236}">
                    <a16:creationId xmlns:a16="http://schemas.microsoft.com/office/drawing/2014/main" id="{D0200F8A-8D16-4748-A194-79E307709D17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6871833C-9D17-4BFE-978C-F1477E26AEB9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6" name="사각형: 둥근 모서리 108">
                <a:extLst>
                  <a:ext uri="{FF2B5EF4-FFF2-40B4-BE49-F238E27FC236}">
                    <a16:creationId xmlns:a16="http://schemas.microsoft.com/office/drawing/2014/main" id="{02529C8B-68FF-496A-AA18-29AE99E1523F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60778A9-DDBA-4D40-8FE8-85ED5E69F53F}"/>
                </a:ext>
              </a:extLst>
            </p:cNvPr>
            <p:cNvGrpSpPr/>
            <p:nvPr/>
          </p:nvGrpSpPr>
          <p:grpSpPr>
            <a:xfrm>
              <a:off x="5157594" y="672992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71" name="타원 170">
                <a:extLst>
                  <a:ext uri="{FF2B5EF4-FFF2-40B4-BE49-F238E27FC236}">
                    <a16:creationId xmlns:a16="http://schemas.microsoft.com/office/drawing/2014/main" id="{E8A53CD8-6994-41FA-A9E1-7F4D4B9DC4C7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2" name="타원 171">
                <a:extLst>
                  <a:ext uri="{FF2B5EF4-FFF2-40B4-BE49-F238E27FC236}">
                    <a16:creationId xmlns:a16="http://schemas.microsoft.com/office/drawing/2014/main" id="{F80F2CAC-047A-4CA8-A81D-3CABFCD194E5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3" name="사각형: 둥근 모서리 105">
                <a:extLst>
                  <a:ext uri="{FF2B5EF4-FFF2-40B4-BE49-F238E27FC236}">
                    <a16:creationId xmlns:a16="http://schemas.microsoft.com/office/drawing/2014/main" id="{D895E7BD-ADDC-46AB-AB11-F080F5ADD446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7EDD82F-82B5-4A0B-A1C3-52636985E2BD}"/>
                </a:ext>
              </a:extLst>
            </p:cNvPr>
            <p:cNvGrpSpPr/>
            <p:nvPr/>
          </p:nvGrpSpPr>
          <p:grpSpPr>
            <a:xfrm>
              <a:off x="5157594" y="5744350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CAE1BBB4-E024-4375-B4F7-32AB5A51C70E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9FE909BD-B020-4086-92CB-A8CC686E2D86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0" name="사각형: 둥근 모서리 114">
                <a:extLst>
                  <a:ext uri="{FF2B5EF4-FFF2-40B4-BE49-F238E27FC236}">
                    <a16:creationId xmlns:a16="http://schemas.microsoft.com/office/drawing/2014/main" id="{82A121D6-C20F-4FBE-B1A1-C23E1AEB6DC5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52F6B5-4FE4-6DEF-E323-EE731AEE09E3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분석배경 및 목적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D479F-BBB7-07C1-1AA1-94B449ACEF7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 데이터 활용 사례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252B82-162C-A073-0C37-8A2631D5209E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8" name="object 68">
              <a:extLst>
                <a:ext uri="{FF2B5EF4-FFF2-40B4-BE49-F238E27FC236}">
                  <a16:creationId xmlns:a16="http://schemas.microsoft.com/office/drawing/2014/main" id="{6C7C060E-F8A3-5354-A2B1-B9AF26BA2532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7356F3-DB6E-CDCE-5718-15CD839190FF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0000800000000000000" pitchFamily="2" charset="-127"/>
                </a:rPr>
                <a:t>소셜 데이터의 중요성</a:t>
              </a:r>
              <a:endParaRPr lang="ko-KR" altLang="en-US" sz="1600" b="1" spc="-12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1" name="object 69">
              <a:extLst>
                <a:ext uri="{FF2B5EF4-FFF2-40B4-BE49-F238E27FC236}">
                  <a16:creationId xmlns:a16="http://schemas.microsoft.com/office/drawing/2014/main" id="{4D7F4DC2-4BF5-A565-1A9D-29852ABEE6D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44" name="Picture 6" descr="red">
              <a:extLst>
                <a:ext uri="{FF2B5EF4-FFF2-40B4-BE49-F238E27FC236}">
                  <a16:creationId xmlns:a16="http://schemas.microsoft.com/office/drawing/2014/main" id="{3DB1611C-F125-5B01-586C-4E9D8B382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08192C4-03B0-3462-B68E-6629B5A6F27B}"/>
              </a:ext>
            </a:extLst>
          </p:cNvPr>
          <p:cNvGrpSpPr/>
          <p:nvPr/>
        </p:nvGrpSpPr>
        <p:grpSpPr>
          <a:xfrm>
            <a:off x="5787965" y="1615858"/>
            <a:ext cx="4252280" cy="336917"/>
            <a:chOff x="5536542" y="1712239"/>
            <a:chExt cx="3366530" cy="336917"/>
          </a:xfrm>
        </p:grpSpPr>
        <p:sp>
          <p:nvSpPr>
            <p:cNvPr id="116" name="양쪽 모서리가 둥근 사각형 2">
              <a:extLst>
                <a:ext uri="{FF2B5EF4-FFF2-40B4-BE49-F238E27FC236}">
                  <a16:creationId xmlns:a16="http://schemas.microsoft.com/office/drawing/2014/main" id="{C5569391-CA1B-E85E-200A-BAA4ABFA008F}"/>
                </a:ext>
              </a:extLst>
            </p:cNvPr>
            <p:cNvSpPr/>
            <p:nvPr/>
          </p:nvSpPr>
          <p:spPr>
            <a:xfrm flipH="1">
              <a:off x="5989283" y="1773918"/>
              <a:ext cx="2913789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17" name="양쪽 모서리가 둥근 사각형 2">
              <a:extLst>
                <a:ext uri="{FF2B5EF4-FFF2-40B4-BE49-F238E27FC236}">
                  <a16:creationId xmlns:a16="http://schemas.microsoft.com/office/drawing/2014/main" id="{7266A7C4-7D09-770F-AA16-8FC234B625C3}"/>
                </a:ext>
              </a:extLst>
            </p:cNvPr>
            <p:cNvSpPr/>
            <p:nvPr/>
          </p:nvSpPr>
          <p:spPr>
            <a:xfrm flipH="1">
              <a:off x="5536542" y="1712239"/>
              <a:ext cx="3276000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6625">
                <a:buClr>
                  <a:srgbClr val="00549E"/>
                </a:buClr>
              </a:pPr>
              <a:r>
                <a:rPr kumimoji="1" lang="ko-KR" altLang="en-US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KoPub돋움체 Bold" panose="02020603020101020101" pitchFamily="18" charset="-127"/>
                </a:rPr>
                <a:t>소셜 데이터의 장점과 한계</a:t>
              </a:r>
            </a:p>
          </p:txBody>
        </p:sp>
      </p:grp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F4600021-0AB9-8C52-00E4-E9B2C2287516}"/>
              </a:ext>
            </a:extLst>
          </p:cNvPr>
          <p:cNvSpPr/>
          <p:nvPr/>
        </p:nvSpPr>
        <p:spPr>
          <a:xfrm>
            <a:off x="863225" y="5554692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3EBFA913-C0E1-6CE1-3EA6-335C27164CA4}"/>
              </a:ext>
            </a:extLst>
          </p:cNvPr>
          <p:cNvSpPr/>
          <p:nvPr/>
        </p:nvSpPr>
        <p:spPr>
          <a:xfrm>
            <a:off x="374249" y="5554691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F813CE33-DC53-1B75-9108-3B2AE7272AA0}"/>
              </a:ext>
            </a:extLst>
          </p:cNvPr>
          <p:cNvGrpSpPr/>
          <p:nvPr/>
        </p:nvGrpSpPr>
        <p:grpSpPr>
          <a:xfrm>
            <a:off x="948777" y="5674470"/>
            <a:ext cx="4089146" cy="430887"/>
            <a:chOff x="6281920" y="6075907"/>
            <a:chExt cx="4089146" cy="430887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C613136-0206-69C4-C2C8-F65A55A2ABBE}"/>
                </a:ext>
              </a:extLst>
            </p:cNvPr>
            <p:cNvSpPr txBox="1"/>
            <p:nvPr/>
          </p:nvSpPr>
          <p:spPr>
            <a:xfrm>
              <a:off x="6380716" y="6075907"/>
              <a:ext cx="39903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투자자들이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소셜 미디어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로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‘GameStop’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주식을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집단 매수해 주가를 급등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시키고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공매도한 헤지 펀드에 큰 손실을 입힌 사건</a:t>
              </a:r>
            </a:p>
          </p:txBody>
        </p:sp>
        <p:pic>
          <p:nvPicPr>
            <p:cNvPr id="327" name="그래픽 148">
              <a:extLst>
                <a:ext uri="{FF2B5EF4-FFF2-40B4-BE49-F238E27FC236}">
                  <a16:creationId xmlns:a16="http://schemas.microsoft.com/office/drawing/2014/main" id="{EF449D4F-CF26-F6AD-5CAE-95D0CCD3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81936C4E-CE75-44BA-AECB-035847E0903E}"/>
              </a:ext>
            </a:extLst>
          </p:cNvPr>
          <p:cNvSpPr txBox="1"/>
          <p:nvPr/>
        </p:nvSpPr>
        <p:spPr>
          <a:xfrm>
            <a:off x="1064640" y="6163037"/>
            <a:ext cx="3981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차트 분석만으로는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주가를 완벽하게 예측할 수 없음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확인할 수 있음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ea typeface="KoPub돋움체 Medium" panose="02020603020101020101" pitchFamily="18" charset="-127"/>
            </a:endParaRPr>
          </a:p>
        </p:txBody>
      </p:sp>
      <p:pic>
        <p:nvPicPr>
          <p:cNvPr id="329" name="그래픽 148">
            <a:extLst>
              <a:ext uri="{FF2B5EF4-FFF2-40B4-BE49-F238E27FC236}">
                <a16:creationId xmlns:a16="http://schemas.microsoft.com/office/drawing/2014/main" id="{0CE9CFC3-5005-022D-7077-F4A24DC52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777" y="6241481"/>
            <a:ext cx="98796" cy="12183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5610C92-5280-4095-9EBA-821C4EB7D00B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9D4AAE-F637-499D-9C56-2D0E86990C67}"/>
              </a:ext>
            </a:extLst>
          </p:cNvPr>
          <p:cNvSpPr/>
          <p:nvPr/>
        </p:nvSpPr>
        <p:spPr>
          <a:xfrm>
            <a:off x="6050918" y="2337399"/>
            <a:ext cx="4151861" cy="1932584"/>
          </a:xfrm>
          <a:prstGeom prst="roundRect">
            <a:avLst/>
          </a:prstGeom>
          <a:noFill/>
          <a:ln w="3492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사각형: 둥근 모서리 210">
            <a:extLst>
              <a:ext uri="{FF2B5EF4-FFF2-40B4-BE49-F238E27FC236}">
                <a16:creationId xmlns:a16="http://schemas.microsoft.com/office/drawing/2014/main" id="{19F8B096-BBC1-481E-ABF2-1B2E31530716}"/>
              </a:ext>
            </a:extLst>
          </p:cNvPr>
          <p:cNvSpPr/>
          <p:nvPr/>
        </p:nvSpPr>
        <p:spPr>
          <a:xfrm>
            <a:off x="5764948" y="2049518"/>
            <a:ext cx="760947" cy="548014"/>
          </a:xfrm>
          <a:prstGeom prst="roundRect">
            <a:avLst>
              <a:gd name="adj" fmla="val 14034"/>
            </a:avLst>
          </a:prstGeom>
          <a:solidFill>
            <a:srgbClr val="407EFF"/>
          </a:solidFill>
          <a:ln w="272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장점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/>
              <a:ea typeface="KoPub돋움체 Bold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D3FE9818-F63D-4B89-A70A-14E575E4BF5E}"/>
              </a:ext>
            </a:extLst>
          </p:cNvPr>
          <p:cNvSpPr/>
          <p:nvPr/>
        </p:nvSpPr>
        <p:spPr>
          <a:xfrm>
            <a:off x="6050918" y="4673551"/>
            <a:ext cx="4151861" cy="1932584"/>
          </a:xfrm>
          <a:prstGeom prst="roundRect">
            <a:avLst/>
          </a:prstGeom>
          <a:noFill/>
          <a:ln w="34925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사각형: 둥근 모서리 210">
            <a:extLst>
              <a:ext uri="{FF2B5EF4-FFF2-40B4-BE49-F238E27FC236}">
                <a16:creationId xmlns:a16="http://schemas.microsoft.com/office/drawing/2014/main" id="{A75BAC19-5E1B-41EB-8871-FEA180784675}"/>
              </a:ext>
            </a:extLst>
          </p:cNvPr>
          <p:cNvSpPr/>
          <p:nvPr/>
        </p:nvSpPr>
        <p:spPr>
          <a:xfrm>
            <a:off x="5764948" y="4385670"/>
            <a:ext cx="760947" cy="548014"/>
          </a:xfrm>
          <a:prstGeom prst="roundRect">
            <a:avLst>
              <a:gd name="adj" fmla="val 14034"/>
            </a:avLst>
          </a:prstGeom>
          <a:solidFill>
            <a:srgbClr val="407EFF"/>
          </a:solidFill>
          <a:ln w="272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/>
                <a:ea typeface="KoPub돋움체 Bold"/>
              </a:rPr>
              <a:t>한계</a:t>
            </a:r>
            <a:endParaRPr lang="en-US" altLang="ko-KR" sz="14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/>
              <a:ea typeface="KoPub돋움체 Bold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D4B0269-B227-4EA1-80C6-1244903AD10B}"/>
              </a:ext>
            </a:extLst>
          </p:cNvPr>
          <p:cNvSpPr txBox="1"/>
          <p:nvPr/>
        </p:nvSpPr>
        <p:spPr>
          <a:xfrm>
            <a:off x="6440037" y="2665732"/>
            <a:ext cx="3808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실시간 데이터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수집하여 최신 트렌드와 이슈를 실시간 파악 가능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2" name="그래픽 148">
            <a:extLst>
              <a:ext uri="{FF2B5EF4-FFF2-40B4-BE49-F238E27FC236}">
                <a16:creationId xmlns:a16="http://schemas.microsoft.com/office/drawing/2014/main" id="{D2CDFE18-5204-4C33-83BA-6AEA8154E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9797" y="2736809"/>
            <a:ext cx="98796" cy="121839"/>
          </a:xfrm>
          <a:prstGeom prst="rect">
            <a:avLst/>
          </a:prstGeom>
        </p:spPr>
      </p:pic>
      <p:pic>
        <p:nvPicPr>
          <p:cNvPr id="153" name="그래픽 148">
            <a:extLst>
              <a:ext uri="{FF2B5EF4-FFF2-40B4-BE49-F238E27FC236}">
                <a16:creationId xmlns:a16="http://schemas.microsoft.com/office/drawing/2014/main" id="{8B3712E0-5240-4483-BAB3-3E67C163C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6531" y="3231618"/>
            <a:ext cx="98796" cy="121839"/>
          </a:xfrm>
          <a:prstGeom prst="rect">
            <a:avLst/>
          </a:prstGeom>
        </p:spPr>
      </p:pic>
      <p:pic>
        <p:nvPicPr>
          <p:cNvPr id="154" name="그래픽 148">
            <a:extLst>
              <a:ext uri="{FF2B5EF4-FFF2-40B4-BE49-F238E27FC236}">
                <a16:creationId xmlns:a16="http://schemas.microsoft.com/office/drawing/2014/main" id="{9DEC93D0-2B65-425F-9005-82265970A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56" y="3722188"/>
            <a:ext cx="98796" cy="121839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CF53468-6F36-42D0-8055-1D9B520E414B}"/>
              </a:ext>
            </a:extLst>
          </p:cNvPr>
          <p:cNvSpPr txBox="1"/>
          <p:nvPr/>
        </p:nvSpPr>
        <p:spPr>
          <a:xfrm>
            <a:off x="6461903" y="3099622"/>
            <a:ext cx="3577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고객 인사이트 제공을 통해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취향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의견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피드백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을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직접적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얻을 수 있음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84F20EF-FDF9-4FE4-8E0E-4BF55330A548}"/>
              </a:ext>
            </a:extLst>
          </p:cNvPr>
          <p:cNvSpPr txBox="1"/>
          <p:nvPr/>
        </p:nvSpPr>
        <p:spPr>
          <a:xfrm>
            <a:off x="6461901" y="3595602"/>
            <a:ext cx="36743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다양한 소셜 미디어 플랫폼에서 데이터를 수집하여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폭 넓은 분석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가능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1C5329D-B3BA-46E9-8DCB-803B29A975FA}"/>
              </a:ext>
            </a:extLst>
          </p:cNvPr>
          <p:cNvSpPr txBox="1"/>
          <p:nvPr/>
        </p:nvSpPr>
        <p:spPr>
          <a:xfrm>
            <a:off x="6440038" y="4927472"/>
            <a:ext cx="3674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사용자가 자발적으로 제공하는 정보이기 때문에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신뢰성이 낮을 수 있음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58" name="그래픽 148">
            <a:extLst>
              <a:ext uri="{FF2B5EF4-FFF2-40B4-BE49-F238E27FC236}">
                <a16:creationId xmlns:a16="http://schemas.microsoft.com/office/drawing/2014/main" id="{8B497C25-EAA8-46F1-95F0-DDA2D82A1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9797" y="5081099"/>
            <a:ext cx="98796" cy="121839"/>
          </a:xfrm>
          <a:prstGeom prst="rect">
            <a:avLst/>
          </a:prstGeom>
        </p:spPr>
      </p:pic>
      <p:pic>
        <p:nvPicPr>
          <p:cNvPr id="159" name="그래픽 148">
            <a:extLst>
              <a:ext uri="{FF2B5EF4-FFF2-40B4-BE49-F238E27FC236}">
                <a16:creationId xmlns:a16="http://schemas.microsoft.com/office/drawing/2014/main" id="{EF71914F-D112-4CC3-9B67-3C125B188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6531" y="5574862"/>
            <a:ext cx="98796" cy="121839"/>
          </a:xfrm>
          <a:prstGeom prst="rect">
            <a:avLst/>
          </a:prstGeom>
        </p:spPr>
      </p:pic>
      <p:pic>
        <p:nvPicPr>
          <p:cNvPr id="160" name="그래픽 148">
            <a:extLst>
              <a:ext uri="{FF2B5EF4-FFF2-40B4-BE49-F238E27FC236}">
                <a16:creationId xmlns:a16="http://schemas.microsoft.com/office/drawing/2014/main" id="{D95E8035-69A1-4E2F-90A2-5CCE79858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56" y="6065432"/>
            <a:ext cx="98796" cy="121839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3D692660-FE86-4F28-98B6-6527072FDB07}"/>
              </a:ext>
            </a:extLst>
          </p:cNvPr>
          <p:cNvSpPr txBox="1"/>
          <p:nvPr/>
        </p:nvSpPr>
        <p:spPr>
          <a:xfrm>
            <a:off x="6461903" y="5450767"/>
            <a:ext cx="3577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 데이터에서 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사용자의 진정한 의도를 파악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 데 어려움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B1B29B4-951E-412B-AA49-33E00E5B247D}"/>
              </a:ext>
            </a:extLst>
          </p:cNvPr>
          <p:cNvSpPr txBox="1"/>
          <p:nvPr/>
        </p:nvSpPr>
        <p:spPr>
          <a:xfrm>
            <a:off x="6461901" y="5976946"/>
            <a:ext cx="3674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 데이터</a:t>
            </a:r>
            <a:r>
              <a:rPr lang="ko-KR" altLang="en-US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많아 분석에 어려움이 발생할 수 있음</a:t>
            </a:r>
            <a:r>
              <a:rPr lang="en-US" altLang="ko-KR" sz="110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110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C701ED3-64CD-4AE7-95D5-ABD82F2B4EC6}"/>
              </a:ext>
            </a:extLst>
          </p:cNvPr>
          <p:cNvSpPr/>
          <p:nvPr/>
        </p:nvSpPr>
        <p:spPr>
          <a:xfrm>
            <a:off x="4792003" y="3589578"/>
            <a:ext cx="184730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defTabSz="986912">
              <a:buClr>
                <a:srgbClr val="747474"/>
              </a:buClr>
            </a:pPr>
            <a:endParaRPr lang="en-US" altLang="ko-KR" sz="1600" b="1" i="1" spc="-76" dirty="0">
              <a:ln>
                <a:solidFill>
                  <a:srgbClr val="CCCCCC">
                    <a:alpha val="0"/>
                  </a:srgbClr>
                </a:solidFill>
              </a:ln>
              <a:solidFill>
                <a:srgbClr val="407EFF"/>
              </a:solidFill>
              <a:effectLst>
                <a:glow rad="63500">
                  <a:schemeClr val="bg1"/>
                </a:glo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16BFDB-ABA3-4C78-A000-6553F8991B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92"/>
          <a:stretch/>
        </p:blipFill>
        <p:spPr>
          <a:xfrm>
            <a:off x="376561" y="2304529"/>
            <a:ext cx="2239770" cy="1320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전설적인 투자자 '로어링 키티'가 돌아왔다 - 게임스톱 주가 30% 급등">
            <a:extLst>
              <a:ext uri="{FF2B5EF4-FFF2-40B4-BE49-F238E27FC236}">
                <a16:creationId xmlns:a16="http://schemas.microsoft.com/office/drawing/2014/main" id="{8B4B4908-F1F2-4AD3-B744-063DD393E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8"/>
          <a:stretch/>
        </p:blipFill>
        <p:spPr bwMode="auto">
          <a:xfrm>
            <a:off x="385209" y="3682433"/>
            <a:ext cx="2231122" cy="12967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00CAE5A-A3BD-418D-B3F6-598BF090B3AD}"/>
              </a:ext>
            </a:extLst>
          </p:cNvPr>
          <p:cNvGrpSpPr/>
          <p:nvPr/>
        </p:nvGrpSpPr>
        <p:grpSpPr>
          <a:xfrm>
            <a:off x="2657775" y="2312436"/>
            <a:ext cx="2478611" cy="2910889"/>
            <a:chOff x="374250" y="2368980"/>
            <a:chExt cx="2478611" cy="2910889"/>
          </a:xfrm>
        </p:grpSpPr>
        <p:pic>
          <p:nvPicPr>
            <p:cNvPr id="1026" name="Picture 2" descr="공매도 세력 vs 개미' 전쟁터 된 게임스탑···“위험하고, 미쳤다” - 뉴스웨이">
              <a:extLst>
                <a:ext uri="{FF2B5EF4-FFF2-40B4-BE49-F238E27FC236}">
                  <a16:creationId xmlns:a16="http://schemas.microsoft.com/office/drawing/2014/main" id="{069E89F5-D56B-4245-B2DD-9612F21792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00"/>
            <a:stretch/>
          </p:blipFill>
          <p:spPr bwMode="auto">
            <a:xfrm>
              <a:off x="374250" y="2368980"/>
              <a:ext cx="2354708" cy="291088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폭발: 8pt 14">
              <a:extLst>
                <a:ext uri="{FF2B5EF4-FFF2-40B4-BE49-F238E27FC236}">
                  <a16:creationId xmlns:a16="http://schemas.microsoft.com/office/drawing/2014/main" id="{21411A22-3F8D-4A20-8FC0-C9BC5462B726}"/>
                </a:ext>
              </a:extLst>
            </p:cNvPr>
            <p:cNvSpPr/>
            <p:nvPr/>
          </p:nvSpPr>
          <p:spPr>
            <a:xfrm>
              <a:off x="2181274" y="2591554"/>
              <a:ext cx="671587" cy="656647"/>
            </a:xfrm>
            <a:prstGeom prst="irregularSeal1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8" name="양쪽 모서리가 둥근 사각형 2">
            <a:extLst>
              <a:ext uri="{FF2B5EF4-FFF2-40B4-BE49-F238E27FC236}">
                <a16:creationId xmlns:a16="http://schemas.microsoft.com/office/drawing/2014/main" id="{274625A8-9A91-42F5-B7C5-C911CF43865C}"/>
              </a:ext>
            </a:extLst>
          </p:cNvPr>
          <p:cNvSpPr/>
          <p:nvPr/>
        </p:nvSpPr>
        <p:spPr>
          <a:xfrm flipH="1">
            <a:off x="1241141" y="1680259"/>
            <a:ext cx="3768215" cy="275238"/>
          </a:xfrm>
          <a:prstGeom prst="round2SameRect">
            <a:avLst>
              <a:gd name="adj1" fmla="val 21208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82031" tIns="41015" rIns="82031" bIns="72000" anchor="ctr"/>
          <a:lstStyle/>
          <a:p>
            <a:pPr marL="0" marR="0" lvl="0" indent="0" algn="ctr" defTabSz="93662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E"/>
              </a:buClr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9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09" name="양쪽 모서리가 둥근 사각형 2">
            <a:extLst>
              <a:ext uri="{FF2B5EF4-FFF2-40B4-BE49-F238E27FC236}">
                <a16:creationId xmlns:a16="http://schemas.microsoft.com/office/drawing/2014/main" id="{1AAE472B-2DFA-4FCF-B531-954A1CA560CE}"/>
              </a:ext>
            </a:extLst>
          </p:cNvPr>
          <p:cNvSpPr/>
          <p:nvPr/>
        </p:nvSpPr>
        <p:spPr>
          <a:xfrm flipH="1">
            <a:off x="757076" y="1618580"/>
            <a:ext cx="4150075" cy="336111"/>
          </a:xfrm>
          <a:prstGeom prst="round2SameRect">
            <a:avLst>
              <a:gd name="adj1" fmla="val 21208"/>
              <a:gd name="adj2" fmla="val 0"/>
            </a:avLst>
          </a:prstGeom>
          <a:solidFill>
            <a:srgbClr val="40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6625" latinLnBrk="1">
              <a:buClr>
                <a:srgbClr val="00549E"/>
              </a:buClr>
              <a:defRPr/>
            </a:pPr>
            <a:r>
              <a:rPr kumimoji="1" lang="ko-KR" altLang="en-US" sz="1400" b="1" kern="0" spc="-5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게임스탑</a:t>
            </a:r>
            <a:r>
              <a: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 사태로 본 소셜 데이터의 중요성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F3CC0-B599-4878-B088-44D8D3D2499F}"/>
              </a:ext>
            </a:extLst>
          </p:cNvPr>
          <p:cNvSpPr txBox="1"/>
          <p:nvPr/>
        </p:nvSpPr>
        <p:spPr>
          <a:xfrm>
            <a:off x="271078" y="4988955"/>
            <a:ext cx="2450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GameStop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이끈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‘Keith Gill’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02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사각형: 둥근 모서리 69">
            <a:extLst>
              <a:ext uri="{FF2B5EF4-FFF2-40B4-BE49-F238E27FC236}">
                <a16:creationId xmlns:a16="http://schemas.microsoft.com/office/drawing/2014/main" id="{730559C4-A33D-42BA-958D-303C79D71BF0}"/>
              </a:ext>
            </a:extLst>
          </p:cNvPr>
          <p:cNvSpPr/>
          <p:nvPr/>
        </p:nvSpPr>
        <p:spPr>
          <a:xfrm>
            <a:off x="5440963" y="1951969"/>
            <a:ext cx="5031341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sp>
        <p:nvSpPr>
          <p:cNvPr id="136" name="사각형: 둥근 모서리 69">
            <a:extLst>
              <a:ext uri="{FF2B5EF4-FFF2-40B4-BE49-F238E27FC236}">
                <a16:creationId xmlns:a16="http://schemas.microsoft.com/office/drawing/2014/main" id="{8E5FBD5D-97F9-4B7F-BB57-681A39499DAB}"/>
              </a:ext>
            </a:extLst>
          </p:cNvPr>
          <p:cNvSpPr/>
          <p:nvPr/>
        </p:nvSpPr>
        <p:spPr>
          <a:xfrm>
            <a:off x="223264" y="1953383"/>
            <a:ext cx="5069329" cy="49125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296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57" b="0" i="0" u="none" strike="noStrike" kern="1200" cap="none" spc="0" normalizeH="0" baseline="0" noProof="0">
              <a:ln>
                <a:solidFill>
                  <a:srgbClr val="C9E7F7">
                    <a:alpha val="0"/>
                  </a:srgbClr>
                </a:solidFill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2CF70B2-94A8-444F-AA26-DA7CED8B6317}"/>
              </a:ext>
            </a:extLst>
          </p:cNvPr>
          <p:cNvGrpSpPr/>
          <p:nvPr/>
        </p:nvGrpSpPr>
        <p:grpSpPr>
          <a:xfrm>
            <a:off x="5199567" y="2029181"/>
            <a:ext cx="346075" cy="4745686"/>
            <a:chOff x="5157594" y="2042148"/>
            <a:chExt cx="389986" cy="4745686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77F28131-68DB-4811-909C-B63082BC41D6}"/>
                </a:ext>
              </a:extLst>
            </p:cNvPr>
            <p:cNvGrpSpPr/>
            <p:nvPr/>
          </p:nvGrpSpPr>
          <p:grpSpPr>
            <a:xfrm>
              <a:off x="5157594" y="2042148"/>
              <a:ext cx="389986" cy="2029058"/>
              <a:chOff x="3983821" y="7408590"/>
              <a:chExt cx="317276" cy="2321411"/>
            </a:xfrm>
          </p:grpSpPr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id="{684B1EA0-A305-4DEE-9DAA-17581F90EE2E}"/>
                  </a:ext>
                </a:extLst>
              </p:cNvPr>
              <p:cNvGrpSpPr/>
              <p:nvPr/>
            </p:nvGrpSpPr>
            <p:grpSpPr>
              <a:xfrm>
                <a:off x="3983821" y="740859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3" name="타원 222">
                  <a:extLst>
                    <a:ext uri="{FF2B5EF4-FFF2-40B4-BE49-F238E27FC236}">
                      <a16:creationId xmlns:a16="http://schemas.microsoft.com/office/drawing/2014/main" id="{29C00B17-3351-4B82-BDBE-61A078589F52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4" name="타원 223">
                  <a:extLst>
                    <a:ext uri="{FF2B5EF4-FFF2-40B4-BE49-F238E27FC236}">
                      <a16:creationId xmlns:a16="http://schemas.microsoft.com/office/drawing/2014/main" id="{84137A1E-0AB9-459E-A3C1-320B5093FC9A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5" name="사각형: 둥근 모서리 114">
                  <a:extLst>
                    <a:ext uri="{FF2B5EF4-FFF2-40B4-BE49-F238E27FC236}">
                      <a16:creationId xmlns:a16="http://schemas.microsoft.com/office/drawing/2014/main" id="{CE452C3A-BAFA-44AA-904F-525D1C2EEBB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611695F3-8A54-485C-8E33-9A78E70B92E5}"/>
                  </a:ext>
                </a:extLst>
              </p:cNvPr>
              <p:cNvGrpSpPr/>
              <p:nvPr/>
            </p:nvGrpSpPr>
            <p:grpSpPr>
              <a:xfrm>
                <a:off x="3983821" y="769048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20" name="타원 219">
                  <a:extLst>
                    <a:ext uri="{FF2B5EF4-FFF2-40B4-BE49-F238E27FC236}">
                      <a16:creationId xmlns:a16="http://schemas.microsoft.com/office/drawing/2014/main" id="{66D6BE59-B58D-4A20-BFD1-84F8D7628623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1" name="타원 220">
                  <a:extLst>
                    <a:ext uri="{FF2B5EF4-FFF2-40B4-BE49-F238E27FC236}">
                      <a16:creationId xmlns:a16="http://schemas.microsoft.com/office/drawing/2014/main" id="{383B5771-AA92-40BE-9DC1-FDE3F4A64E11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22" name="사각형: 둥근 모서리 111">
                  <a:extLst>
                    <a:ext uri="{FF2B5EF4-FFF2-40B4-BE49-F238E27FC236}">
                      <a16:creationId xmlns:a16="http://schemas.microsoft.com/office/drawing/2014/main" id="{1A71EFEF-884E-459C-907B-512FB6B2FE84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AA4D7749-76BE-45E4-954E-72FE4514FF6F}"/>
                  </a:ext>
                </a:extLst>
              </p:cNvPr>
              <p:cNvGrpSpPr/>
              <p:nvPr/>
            </p:nvGrpSpPr>
            <p:grpSpPr>
              <a:xfrm>
                <a:off x="3983821" y="797238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7" name="타원 216">
                  <a:extLst>
                    <a:ext uri="{FF2B5EF4-FFF2-40B4-BE49-F238E27FC236}">
                      <a16:creationId xmlns:a16="http://schemas.microsoft.com/office/drawing/2014/main" id="{761C4D1C-B71E-42F1-9561-2593C9F85530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8" name="타원 217">
                  <a:extLst>
                    <a:ext uri="{FF2B5EF4-FFF2-40B4-BE49-F238E27FC236}">
                      <a16:creationId xmlns:a16="http://schemas.microsoft.com/office/drawing/2014/main" id="{1B7BF864-D8F2-4F63-8591-0D400A161542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9" name="사각형: 둥근 모서리 108">
                  <a:extLst>
                    <a:ext uri="{FF2B5EF4-FFF2-40B4-BE49-F238E27FC236}">
                      <a16:creationId xmlns:a16="http://schemas.microsoft.com/office/drawing/2014/main" id="{FE98288B-09B9-4927-8151-D5174CFE2E9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B5E04B51-D16F-455D-9FB1-D7D4F19CCA13}"/>
                  </a:ext>
                </a:extLst>
              </p:cNvPr>
              <p:cNvGrpSpPr/>
              <p:nvPr/>
            </p:nvGrpSpPr>
            <p:grpSpPr>
              <a:xfrm>
                <a:off x="3983821" y="825427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4" name="타원 213">
                  <a:extLst>
                    <a:ext uri="{FF2B5EF4-FFF2-40B4-BE49-F238E27FC236}">
                      <a16:creationId xmlns:a16="http://schemas.microsoft.com/office/drawing/2014/main" id="{D180CFA8-ADFF-4621-8DC0-4BACC2D5E8D0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5" name="타원 214">
                  <a:extLst>
                    <a:ext uri="{FF2B5EF4-FFF2-40B4-BE49-F238E27FC236}">
                      <a16:creationId xmlns:a16="http://schemas.microsoft.com/office/drawing/2014/main" id="{D08DA95B-59B8-4D65-9110-ACCCDD49F049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6" name="사각형: 둥근 모서리 105">
                  <a:extLst>
                    <a:ext uri="{FF2B5EF4-FFF2-40B4-BE49-F238E27FC236}">
                      <a16:creationId xmlns:a16="http://schemas.microsoft.com/office/drawing/2014/main" id="{04E13D95-A634-44CF-B218-72D08C2E083C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4" name="그룹 193">
                <a:extLst>
                  <a:ext uri="{FF2B5EF4-FFF2-40B4-BE49-F238E27FC236}">
                    <a16:creationId xmlns:a16="http://schemas.microsoft.com/office/drawing/2014/main" id="{D55E57EA-AFD8-4B15-8F4D-68CA95EB5D43}"/>
                  </a:ext>
                </a:extLst>
              </p:cNvPr>
              <p:cNvGrpSpPr/>
              <p:nvPr/>
            </p:nvGrpSpPr>
            <p:grpSpPr>
              <a:xfrm>
                <a:off x="3983821" y="853617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4DAEA2EF-0D68-4084-9453-9DEEC56884CE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2" name="타원 211">
                  <a:extLst>
                    <a:ext uri="{FF2B5EF4-FFF2-40B4-BE49-F238E27FC236}">
                      <a16:creationId xmlns:a16="http://schemas.microsoft.com/office/drawing/2014/main" id="{F1374005-E0F7-4069-A920-EF5C9601365A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3" name="사각형: 둥근 모서리 102">
                  <a:extLst>
                    <a:ext uri="{FF2B5EF4-FFF2-40B4-BE49-F238E27FC236}">
                      <a16:creationId xmlns:a16="http://schemas.microsoft.com/office/drawing/2014/main" id="{F2BD1D33-BCE7-494C-B8F5-CBFA48D70FFD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FC7367C1-9E80-4E5A-9735-EE41F861645A}"/>
                  </a:ext>
                </a:extLst>
              </p:cNvPr>
              <p:cNvGrpSpPr/>
              <p:nvPr/>
            </p:nvGrpSpPr>
            <p:grpSpPr>
              <a:xfrm>
                <a:off x="3983821" y="881806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08" name="타원 207">
                  <a:extLst>
                    <a:ext uri="{FF2B5EF4-FFF2-40B4-BE49-F238E27FC236}">
                      <a16:creationId xmlns:a16="http://schemas.microsoft.com/office/drawing/2014/main" id="{383E1ECD-F865-4842-98BD-995941FC5FD3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9" name="타원 208">
                  <a:extLst>
                    <a:ext uri="{FF2B5EF4-FFF2-40B4-BE49-F238E27FC236}">
                      <a16:creationId xmlns:a16="http://schemas.microsoft.com/office/drawing/2014/main" id="{CEFA1870-3BF2-4DAC-8895-E05CBB949B21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10" name="사각형: 둥근 모서리 99">
                  <a:extLst>
                    <a:ext uri="{FF2B5EF4-FFF2-40B4-BE49-F238E27FC236}">
                      <a16:creationId xmlns:a16="http://schemas.microsoft.com/office/drawing/2014/main" id="{44507F1B-BBCD-425C-BE77-0A03B83E1312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135349D6-3869-4894-9E2E-0D2C549E03F5}"/>
                  </a:ext>
                </a:extLst>
              </p:cNvPr>
              <p:cNvGrpSpPr/>
              <p:nvPr/>
            </p:nvGrpSpPr>
            <p:grpSpPr>
              <a:xfrm>
                <a:off x="3983821" y="9099960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6B42672A-0CEF-45F7-B54B-6F869752E5B5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6" name="타원 205">
                  <a:extLst>
                    <a:ext uri="{FF2B5EF4-FFF2-40B4-BE49-F238E27FC236}">
                      <a16:creationId xmlns:a16="http://schemas.microsoft.com/office/drawing/2014/main" id="{3A754B69-B6E8-4ED1-B9AC-8D37872CB8BC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7" name="사각형: 둥근 모서리 96">
                  <a:extLst>
                    <a:ext uri="{FF2B5EF4-FFF2-40B4-BE49-F238E27FC236}">
                      <a16:creationId xmlns:a16="http://schemas.microsoft.com/office/drawing/2014/main" id="{0B949D58-3DBA-463F-A0BA-446A6BABC844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BAA9C79B-2F29-4ABB-BD05-D3E3EDD8D8D3}"/>
                  </a:ext>
                </a:extLst>
              </p:cNvPr>
              <p:cNvGrpSpPr/>
              <p:nvPr/>
            </p:nvGrpSpPr>
            <p:grpSpPr>
              <a:xfrm>
                <a:off x="3983821" y="9381855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id="{4A2BBF68-1D01-407F-9B73-8BED852913E2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id="{CE2808D9-0CD8-4635-A40A-59C1CEEE4C56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4" name="사각형: 둥근 모서리 93">
                  <a:extLst>
                    <a:ext uri="{FF2B5EF4-FFF2-40B4-BE49-F238E27FC236}">
                      <a16:creationId xmlns:a16="http://schemas.microsoft.com/office/drawing/2014/main" id="{7A9E1504-6AB9-4EED-BFA0-4934492B7F03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E5F776F-5D0F-4282-9546-9F9622C34328}"/>
                  </a:ext>
                </a:extLst>
              </p:cNvPr>
              <p:cNvGrpSpPr/>
              <p:nvPr/>
            </p:nvGrpSpPr>
            <p:grpSpPr>
              <a:xfrm>
                <a:off x="3983821" y="9663748"/>
                <a:ext cx="317276" cy="66253"/>
                <a:chOff x="3599667" y="8421152"/>
                <a:chExt cx="349004" cy="72878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99" name="타원 198">
                  <a:extLst>
                    <a:ext uri="{FF2B5EF4-FFF2-40B4-BE49-F238E27FC236}">
                      <a16:creationId xmlns:a16="http://schemas.microsoft.com/office/drawing/2014/main" id="{8762CA04-2FB9-4F3E-B50A-1209EC978970}"/>
                    </a:ext>
                  </a:extLst>
                </p:cNvPr>
                <p:cNvSpPr/>
                <p:nvPr/>
              </p:nvSpPr>
              <p:spPr>
                <a:xfrm>
                  <a:off x="3599667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0" name="타원 199">
                  <a:extLst>
                    <a:ext uri="{FF2B5EF4-FFF2-40B4-BE49-F238E27FC236}">
                      <a16:creationId xmlns:a16="http://schemas.microsoft.com/office/drawing/2014/main" id="{58CB9A51-9106-42B6-8EDA-B698600670D9}"/>
                    </a:ext>
                  </a:extLst>
                </p:cNvPr>
                <p:cNvSpPr/>
                <p:nvPr/>
              </p:nvSpPr>
              <p:spPr>
                <a:xfrm>
                  <a:off x="3874069" y="8421152"/>
                  <a:ext cx="74602" cy="728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201" name="사각형: 둥근 모서리 114">
                  <a:extLst>
                    <a:ext uri="{FF2B5EF4-FFF2-40B4-BE49-F238E27FC236}">
                      <a16:creationId xmlns:a16="http://schemas.microsoft.com/office/drawing/2014/main" id="{451AF62B-055A-4810-B7E6-176FBFB1AD8D}"/>
                    </a:ext>
                  </a:extLst>
                </p:cNvPr>
                <p:cNvSpPr/>
                <p:nvPr/>
              </p:nvSpPr>
              <p:spPr>
                <a:xfrm>
                  <a:off x="3628362" y="8438699"/>
                  <a:ext cx="295882" cy="377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892962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757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74036191-DDC8-4BFB-82A7-45E992BDA063}"/>
                </a:ext>
              </a:extLst>
            </p:cNvPr>
            <p:cNvGrpSpPr/>
            <p:nvPr/>
          </p:nvGrpSpPr>
          <p:grpSpPr>
            <a:xfrm>
              <a:off x="5157594" y="476179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id="{64DC359D-9119-4558-957F-CECD09B323A0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913DBD95-BA66-4426-8418-3710249BD5AA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9" name="사각형: 둥근 모서리 114">
                <a:extLst>
                  <a:ext uri="{FF2B5EF4-FFF2-40B4-BE49-F238E27FC236}">
                    <a16:creationId xmlns:a16="http://schemas.microsoft.com/office/drawing/2014/main" id="{A0A528B9-8FDA-4957-BEC8-42542AC64F27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6D82EFCC-AB9E-42E4-B85C-C6C2C24EE643}"/>
                </a:ext>
              </a:extLst>
            </p:cNvPr>
            <p:cNvGrpSpPr/>
            <p:nvPr/>
          </p:nvGrpSpPr>
          <p:grpSpPr>
            <a:xfrm>
              <a:off x="5157594" y="5008188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CC59A593-CF72-4176-B206-6B995E22E224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5" name="타원 184">
                <a:extLst>
                  <a:ext uri="{FF2B5EF4-FFF2-40B4-BE49-F238E27FC236}">
                    <a16:creationId xmlns:a16="http://schemas.microsoft.com/office/drawing/2014/main" id="{36080306-1D32-40AB-AF56-9712C258051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6" name="사각형: 둥근 모서리 111">
                <a:extLst>
                  <a:ext uri="{FF2B5EF4-FFF2-40B4-BE49-F238E27FC236}">
                    <a16:creationId xmlns:a16="http://schemas.microsoft.com/office/drawing/2014/main" id="{3F5F92AD-7FE0-457B-8AF5-2A997DE4B504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42235748-324F-498D-9597-538BBAC76DA5}"/>
                </a:ext>
              </a:extLst>
            </p:cNvPr>
            <p:cNvGrpSpPr/>
            <p:nvPr/>
          </p:nvGrpSpPr>
          <p:grpSpPr>
            <a:xfrm>
              <a:off x="5157594" y="5254582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81" name="타원 180">
                <a:extLst>
                  <a:ext uri="{FF2B5EF4-FFF2-40B4-BE49-F238E27FC236}">
                    <a16:creationId xmlns:a16="http://schemas.microsoft.com/office/drawing/2014/main" id="{382058C0-578D-4E48-BFF1-34C909DBD162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741CCF14-44B6-4407-B640-312CB489B43C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3" name="사각형: 둥근 모서리 108">
                <a:extLst>
                  <a:ext uri="{FF2B5EF4-FFF2-40B4-BE49-F238E27FC236}">
                    <a16:creationId xmlns:a16="http://schemas.microsoft.com/office/drawing/2014/main" id="{BC0D4B16-CAF4-4303-BE57-B13F87311222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EADAE75-A893-4EF7-BAF4-5DF2EF9A5369}"/>
                </a:ext>
              </a:extLst>
            </p:cNvPr>
            <p:cNvGrpSpPr/>
            <p:nvPr/>
          </p:nvGrpSpPr>
          <p:grpSpPr>
            <a:xfrm>
              <a:off x="5157594" y="5500976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78" name="타원 177">
                <a:extLst>
                  <a:ext uri="{FF2B5EF4-FFF2-40B4-BE49-F238E27FC236}">
                    <a16:creationId xmlns:a16="http://schemas.microsoft.com/office/drawing/2014/main" id="{EF3675A8-39C7-4711-A1AD-AE259E2A1666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9" name="타원 178">
                <a:extLst>
                  <a:ext uri="{FF2B5EF4-FFF2-40B4-BE49-F238E27FC236}">
                    <a16:creationId xmlns:a16="http://schemas.microsoft.com/office/drawing/2014/main" id="{43EF8BFE-F192-43F3-A6F3-E7767AF5584D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80" name="사각형: 둥근 모서리 105">
                <a:extLst>
                  <a:ext uri="{FF2B5EF4-FFF2-40B4-BE49-F238E27FC236}">
                    <a16:creationId xmlns:a16="http://schemas.microsoft.com/office/drawing/2014/main" id="{87C5C187-722A-400F-82CE-6D8BCCB08F69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C8C62216-FF25-46B1-BA03-E9032AB2AB33}"/>
                </a:ext>
              </a:extLst>
            </p:cNvPr>
            <p:cNvGrpSpPr/>
            <p:nvPr/>
          </p:nvGrpSpPr>
          <p:grpSpPr>
            <a:xfrm>
              <a:off x="5157594" y="451540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4FC4E189-1651-4A82-BF0D-E2BA257B9B89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9FDD6A0A-1E55-4DCD-A3CB-2848791F06C5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77" name="사각형: 둥근 모서리 114">
                <a:extLst>
                  <a:ext uri="{FF2B5EF4-FFF2-40B4-BE49-F238E27FC236}">
                    <a16:creationId xmlns:a16="http://schemas.microsoft.com/office/drawing/2014/main" id="{B456144D-DB15-4C80-84CC-9CE2AC1493ED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5330CFD6-EF91-4C12-964E-C0014C61BD29}"/>
                </a:ext>
              </a:extLst>
            </p:cNvPr>
            <p:cNvGrpSpPr/>
            <p:nvPr/>
          </p:nvGrpSpPr>
          <p:grpSpPr>
            <a:xfrm>
              <a:off x="5157594" y="426900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AF2C8B33-84AF-4204-9A39-C648A815943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7D16CCDD-8CF3-4312-B1B0-FF8330C01338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7" name="사각형: 둥근 모서리 114">
                <a:extLst>
                  <a:ext uri="{FF2B5EF4-FFF2-40B4-BE49-F238E27FC236}">
                    <a16:creationId xmlns:a16="http://schemas.microsoft.com/office/drawing/2014/main" id="{191BC075-C544-447C-9BFD-5821546F481D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3CEE58D7-7A5A-4C11-BE5B-44568CCA3C08}"/>
                </a:ext>
              </a:extLst>
            </p:cNvPr>
            <p:cNvGrpSpPr/>
            <p:nvPr/>
          </p:nvGrpSpPr>
          <p:grpSpPr>
            <a:xfrm>
              <a:off x="5157594" y="5990744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27BF92A4-19B9-4142-B3E6-203B7FABFD3C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BDA87F02-7FA8-4A81-9A7F-1E13C8C228FD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4" name="사각형: 둥근 모서리 114">
                <a:extLst>
                  <a:ext uri="{FF2B5EF4-FFF2-40B4-BE49-F238E27FC236}">
                    <a16:creationId xmlns:a16="http://schemas.microsoft.com/office/drawing/2014/main" id="{162D5093-5F26-4C6B-8E04-DAD29EF778B2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1B841376-EA7B-4287-8F34-299DEDF18CF5}"/>
                </a:ext>
              </a:extLst>
            </p:cNvPr>
            <p:cNvGrpSpPr/>
            <p:nvPr/>
          </p:nvGrpSpPr>
          <p:grpSpPr>
            <a:xfrm>
              <a:off x="5157594" y="6237137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4744F841-5674-4A78-963D-5C5065B4CFCD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10A5EBAC-CC9C-4679-8119-50193FC080EE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61" name="사각형: 둥근 모서리 111">
                <a:extLst>
                  <a:ext uri="{FF2B5EF4-FFF2-40B4-BE49-F238E27FC236}">
                    <a16:creationId xmlns:a16="http://schemas.microsoft.com/office/drawing/2014/main" id="{A781F8E0-65E5-4AF3-B8FE-80996E9F8DD4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04283052-4635-4FF7-B2D7-0380C4333B2F}"/>
                </a:ext>
              </a:extLst>
            </p:cNvPr>
            <p:cNvGrpSpPr/>
            <p:nvPr/>
          </p:nvGrpSpPr>
          <p:grpSpPr>
            <a:xfrm>
              <a:off x="5157594" y="6483531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E45614F0-F55D-4BED-B424-0FFC70EB402A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E9EEA0E8-7ECB-488C-8255-105D00BF9845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8" name="사각형: 둥근 모서리 108">
                <a:extLst>
                  <a:ext uri="{FF2B5EF4-FFF2-40B4-BE49-F238E27FC236}">
                    <a16:creationId xmlns:a16="http://schemas.microsoft.com/office/drawing/2014/main" id="{8D5D0D50-65D7-4E57-963D-83747954562E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FE9D8022-BB0D-4E26-B5C7-E9216EB7FFE9}"/>
                </a:ext>
              </a:extLst>
            </p:cNvPr>
            <p:cNvGrpSpPr/>
            <p:nvPr/>
          </p:nvGrpSpPr>
          <p:grpSpPr>
            <a:xfrm>
              <a:off x="5157594" y="6729925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CBB1C13B-66A9-4893-890F-33AB7A9CA2C7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9CAAFF11-732E-483A-A636-79BB507C4DD6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5" name="사각형: 둥근 모서리 105">
                <a:extLst>
                  <a:ext uri="{FF2B5EF4-FFF2-40B4-BE49-F238E27FC236}">
                    <a16:creationId xmlns:a16="http://schemas.microsoft.com/office/drawing/2014/main" id="{8429C878-731F-4F5C-95A7-F9280A65CF54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A5AF0238-D614-4337-8AE7-27B41BCF90C4}"/>
                </a:ext>
              </a:extLst>
            </p:cNvPr>
            <p:cNvGrpSpPr/>
            <p:nvPr/>
          </p:nvGrpSpPr>
          <p:grpSpPr>
            <a:xfrm>
              <a:off x="5157594" y="5744350"/>
              <a:ext cx="389986" cy="57909"/>
              <a:chOff x="3599667" y="8421152"/>
              <a:chExt cx="349004" cy="72878"/>
            </a:xfrm>
            <a:solidFill>
              <a:schemeClr val="bg1">
                <a:lumMod val="85000"/>
              </a:schemeClr>
            </a:solidFill>
          </p:grpSpPr>
          <p:sp>
            <p:nvSpPr>
              <p:cNvPr id="150" name="타원 149">
                <a:extLst>
                  <a:ext uri="{FF2B5EF4-FFF2-40B4-BE49-F238E27FC236}">
                    <a16:creationId xmlns:a16="http://schemas.microsoft.com/office/drawing/2014/main" id="{1BF891D0-8E72-4003-BE6E-73373845460F}"/>
                  </a:ext>
                </a:extLst>
              </p:cNvPr>
              <p:cNvSpPr/>
              <p:nvPr/>
            </p:nvSpPr>
            <p:spPr>
              <a:xfrm>
                <a:off x="3599667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A4905EDA-3EFE-4EF1-A6CB-0B5832803F92}"/>
                  </a:ext>
                </a:extLst>
              </p:cNvPr>
              <p:cNvSpPr/>
              <p:nvPr/>
            </p:nvSpPr>
            <p:spPr>
              <a:xfrm>
                <a:off x="3874069" y="8421152"/>
                <a:ext cx="74602" cy="728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  <p:sp>
            <p:nvSpPr>
              <p:cNvPr id="152" name="사각형: 둥근 모서리 114">
                <a:extLst>
                  <a:ext uri="{FF2B5EF4-FFF2-40B4-BE49-F238E27FC236}">
                    <a16:creationId xmlns:a16="http://schemas.microsoft.com/office/drawing/2014/main" id="{6CE7D868-B4A3-46C5-AEF5-BFA80C74B5E2}"/>
                  </a:ext>
                </a:extLst>
              </p:cNvPr>
              <p:cNvSpPr/>
              <p:nvPr/>
            </p:nvSpPr>
            <p:spPr>
              <a:xfrm>
                <a:off x="3628362" y="8438699"/>
                <a:ext cx="295882" cy="3778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296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5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E152F6B5-4FE4-6DEF-E323-EE731AEE09E3}"/>
              </a:ext>
            </a:extLst>
          </p:cNvPr>
          <p:cNvSpPr txBox="1">
            <a:spLocks/>
          </p:cNvSpPr>
          <p:nvPr/>
        </p:nvSpPr>
        <p:spPr>
          <a:xfrm>
            <a:off x="898420" y="175024"/>
            <a:ext cx="4859162" cy="430887"/>
          </a:xfrm>
          <a:prstGeom prst="rect">
            <a:avLst/>
          </a:prstGeom>
        </p:spPr>
        <p:txBody>
          <a:bodyPr/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800" b="1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C82B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1. 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분석배경 및 목적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D479F-BBB7-07C1-1AA1-94B449ACEF70}"/>
              </a:ext>
            </a:extLst>
          </p:cNvPr>
          <p:cNvSpPr txBox="1"/>
          <p:nvPr/>
        </p:nvSpPr>
        <p:spPr>
          <a:xfrm>
            <a:off x="965095" y="605911"/>
            <a:ext cx="5348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5507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1.3 ETF 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상품인 </a:t>
            </a:r>
            <a:r>
              <a:rPr lang="en-US" altLang="ko-KR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SOXL</a:t>
            </a:r>
            <a:r>
              <a:rPr lang="ko-KR" altLang="en-US" sz="16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선정한 이유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252B82-162C-A073-0C37-8A2631D5209E}"/>
              </a:ext>
            </a:extLst>
          </p:cNvPr>
          <p:cNvGrpSpPr/>
          <p:nvPr/>
        </p:nvGrpSpPr>
        <p:grpSpPr>
          <a:xfrm>
            <a:off x="0" y="1079389"/>
            <a:ext cx="8126849" cy="463885"/>
            <a:chOff x="0" y="988954"/>
            <a:chExt cx="8126849" cy="463885"/>
          </a:xfrm>
        </p:grpSpPr>
        <p:sp>
          <p:nvSpPr>
            <p:cNvPr id="8" name="object 68">
              <a:extLst>
                <a:ext uri="{FF2B5EF4-FFF2-40B4-BE49-F238E27FC236}">
                  <a16:creationId xmlns:a16="http://schemas.microsoft.com/office/drawing/2014/main" id="{6C7C060E-F8A3-5354-A2B1-B9AF26BA2532}"/>
                </a:ext>
              </a:extLst>
            </p:cNvPr>
            <p:cNvSpPr/>
            <p:nvPr/>
          </p:nvSpPr>
          <p:spPr>
            <a:xfrm>
              <a:off x="10948" y="1075896"/>
              <a:ext cx="8115901" cy="376943"/>
            </a:xfrm>
            <a:custGeom>
              <a:avLst/>
              <a:gdLst/>
              <a:ahLst/>
              <a:cxnLst/>
              <a:rect l="l" t="t" r="r" b="b"/>
              <a:pathLst>
                <a:path w="1788159" h="288289">
                  <a:moveTo>
                    <a:pt x="1788032" y="0"/>
                  </a:moveTo>
                  <a:lnTo>
                    <a:pt x="72008" y="0"/>
                  </a:lnTo>
                  <a:lnTo>
                    <a:pt x="0" y="287908"/>
                  </a:lnTo>
                  <a:lnTo>
                    <a:pt x="1716024" y="287908"/>
                  </a:lnTo>
                  <a:lnTo>
                    <a:pt x="178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 anchor="ctr"/>
            <a:lstStyle/>
            <a:p>
              <a:endParaRPr lang="ko-KR" altLang="en-US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7356F3-DB6E-CDCE-5718-15CD839190FF}"/>
                </a:ext>
              </a:extLst>
            </p:cNvPr>
            <p:cNvSpPr txBox="1"/>
            <p:nvPr/>
          </p:nvSpPr>
          <p:spPr>
            <a:xfrm>
              <a:off x="751009" y="1096085"/>
              <a:ext cx="7175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h="0"/>
                <a:bevelB h="12700"/>
              </a:sp3d>
            </a:bodyPr>
            <a:lstStyle/>
            <a:p>
              <a:r>
                <a:rPr lang="ko-KR" altLang="en-US" sz="1600" b="1" spc="-12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주식 종목 선정</a:t>
              </a:r>
            </a:p>
          </p:txBody>
        </p:sp>
        <p:pic>
          <p:nvPicPr>
            <p:cNvPr id="11" name="object 69">
              <a:extLst>
                <a:ext uri="{FF2B5EF4-FFF2-40B4-BE49-F238E27FC236}">
                  <a16:creationId xmlns:a16="http://schemas.microsoft.com/office/drawing/2014/main" id="{4D7F4DC2-4BF5-A565-1A9D-29852ABEE6D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75780"/>
              <a:ext cx="333454" cy="376560"/>
            </a:xfrm>
            <a:prstGeom prst="rect">
              <a:avLst/>
            </a:prstGeom>
          </p:spPr>
        </p:pic>
        <p:pic>
          <p:nvPicPr>
            <p:cNvPr id="44" name="Picture 6" descr="red">
              <a:extLst>
                <a:ext uri="{FF2B5EF4-FFF2-40B4-BE49-F238E27FC236}">
                  <a16:creationId xmlns:a16="http://schemas.microsoft.com/office/drawing/2014/main" id="{3DB1611C-F125-5B01-586C-4E9D8B382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57" y="988954"/>
              <a:ext cx="442103" cy="359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08192C4-03B0-3462-B68E-6629B5A6F27B}"/>
              </a:ext>
            </a:extLst>
          </p:cNvPr>
          <p:cNvGrpSpPr/>
          <p:nvPr/>
        </p:nvGrpSpPr>
        <p:grpSpPr>
          <a:xfrm>
            <a:off x="5787965" y="1615858"/>
            <a:ext cx="4252280" cy="336917"/>
            <a:chOff x="5536542" y="1712239"/>
            <a:chExt cx="3366530" cy="336917"/>
          </a:xfrm>
        </p:grpSpPr>
        <p:sp>
          <p:nvSpPr>
            <p:cNvPr id="116" name="양쪽 모서리가 둥근 사각형 2">
              <a:extLst>
                <a:ext uri="{FF2B5EF4-FFF2-40B4-BE49-F238E27FC236}">
                  <a16:creationId xmlns:a16="http://schemas.microsoft.com/office/drawing/2014/main" id="{C5569391-CA1B-E85E-200A-BAA4ABFA008F}"/>
                </a:ext>
              </a:extLst>
            </p:cNvPr>
            <p:cNvSpPr/>
            <p:nvPr/>
          </p:nvSpPr>
          <p:spPr>
            <a:xfrm flipH="1">
              <a:off x="5989283" y="1773918"/>
              <a:ext cx="2913789" cy="275238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none" lIns="82031" tIns="41015" rIns="82031" bIns="72000" anchor="ctr"/>
            <a:lstStyle/>
            <a:p>
              <a:pPr marL="0" marR="0" lvl="0" indent="0" algn="ctr" defTabSz="936625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549E"/>
                </a:buClr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-90" normalizeH="0" baseline="0" noProof="0" dirty="0">
                <a:ln>
                  <a:solidFill>
                    <a:srgbClr val="C9E7F7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endParaRPr>
            </a:p>
          </p:txBody>
        </p:sp>
        <p:sp>
          <p:nvSpPr>
            <p:cNvPr id="117" name="양쪽 모서리가 둥근 사각형 2">
              <a:extLst>
                <a:ext uri="{FF2B5EF4-FFF2-40B4-BE49-F238E27FC236}">
                  <a16:creationId xmlns:a16="http://schemas.microsoft.com/office/drawing/2014/main" id="{7266A7C4-7D09-770F-AA16-8FC234B625C3}"/>
                </a:ext>
              </a:extLst>
            </p:cNvPr>
            <p:cNvSpPr/>
            <p:nvPr/>
          </p:nvSpPr>
          <p:spPr>
            <a:xfrm flipH="1">
              <a:off x="5536542" y="1712239"/>
              <a:ext cx="3276000" cy="336111"/>
            </a:xfrm>
            <a:prstGeom prst="round2SameRect">
              <a:avLst>
                <a:gd name="adj1" fmla="val 21208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6625">
                <a:buClr>
                  <a:srgbClr val="00549E"/>
                </a:buClr>
              </a:pPr>
              <a:r>
                <a:rPr kumimoji="1" lang="en-US" altLang="ko-KR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KoPub돋움체 Bold" panose="02020603020101020101" pitchFamily="18" charset="-127"/>
                </a:rPr>
                <a:t>SOXL</a:t>
              </a:r>
              <a:r>
                <a:rPr kumimoji="1" lang="ko-KR" altLang="en-US" sz="1400" b="1" kern="0" spc="-50" dirty="0">
                  <a:ln>
                    <a:solidFill>
                      <a:prstClr val="white">
                        <a:lumMod val="85000"/>
                        <a:alpha val="0"/>
                      </a:prstClr>
                    </a:solidFill>
                  </a:ln>
                  <a:solidFill>
                    <a:prstClr val="white"/>
                  </a:solidFill>
                  <a:ea typeface="KoPub돋움체 Bold" panose="02020603020101020101" pitchFamily="18" charset="-127"/>
                </a:rPr>
                <a:t>을 선정한 이유</a:t>
              </a:r>
            </a:p>
          </p:txBody>
        </p:sp>
      </p:grpSp>
      <p:sp>
        <p:nvSpPr>
          <p:cNvPr id="119" name="양쪽 모서리가 둥근 사각형 2">
            <a:extLst>
              <a:ext uri="{FF2B5EF4-FFF2-40B4-BE49-F238E27FC236}">
                <a16:creationId xmlns:a16="http://schemas.microsoft.com/office/drawing/2014/main" id="{1A2537D9-CA8F-3125-DD9F-E5ECC0B75366}"/>
              </a:ext>
            </a:extLst>
          </p:cNvPr>
          <p:cNvSpPr/>
          <p:nvPr/>
        </p:nvSpPr>
        <p:spPr>
          <a:xfrm flipH="1">
            <a:off x="1241141" y="1680259"/>
            <a:ext cx="3768215" cy="275238"/>
          </a:xfrm>
          <a:prstGeom prst="round2SameRect">
            <a:avLst>
              <a:gd name="adj1" fmla="val 21208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lIns="82031" tIns="41015" rIns="82031" bIns="72000" anchor="ctr"/>
          <a:lstStyle/>
          <a:p>
            <a:pPr marL="0" marR="0" lvl="0" indent="0" algn="ctr" defTabSz="936625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549E"/>
              </a:buClr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90" normalizeH="0" baseline="0" noProof="0" dirty="0">
              <a:ln>
                <a:solidFill>
                  <a:srgbClr val="C9E7F7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120" name="양쪽 모서리가 둥근 사각형 2">
            <a:extLst>
              <a:ext uri="{FF2B5EF4-FFF2-40B4-BE49-F238E27FC236}">
                <a16:creationId xmlns:a16="http://schemas.microsoft.com/office/drawing/2014/main" id="{678BC3E6-3FDF-0E74-2FCE-12956BC19624}"/>
              </a:ext>
            </a:extLst>
          </p:cNvPr>
          <p:cNvSpPr/>
          <p:nvPr/>
        </p:nvSpPr>
        <p:spPr>
          <a:xfrm flipH="1">
            <a:off x="757076" y="1618580"/>
            <a:ext cx="4150075" cy="336111"/>
          </a:xfrm>
          <a:prstGeom prst="round2SameRect">
            <a:avLst>
              <a:gd name="adj1" fmla="val 21208"/>
              <a:gd name="adj2" fmla="val 0"/>
            </a:avLst>
          </a:prstGeom>
          <a:solidFill>
            <a:srgbClr val="407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66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E"/>
              </a:buClr>
              <a:buSzTx/>
              <a:buFontTx/>
              <a:buNone/>
              <a:tabLst/>
              <a:defRPr/>
            </a:pPr>
            <a:r>
              <a: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개별종목이 아닌 </a:t>
            </a:r>
            <a:r>
              <a:rPr kumimoji="1" lang="en-US" altLang="ko-KR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ETF</a:t>
            </a:r>
            <a:r>
              <a:rPr kumimoji="1" lang="ko-KR" altLang="en-US" sz="1400" b="1" kern="0" spc="-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white"/>
                </a:solidFill>
                <a:ea typeface="KoPub돋움체 Bold" panose="02020603020101020101" pitchFamily="18" charset="-127"/>
              </a:rPr>
              <a:t>를 선정한 이유</a:t>
            </a: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F4600021-0AB9-8C52-00E4-E9B2C2287516}"/>
              </a:ext>
            </a:extLst>
          </p:cNvPr>
          <p:cNvSpPr/>
          <p:nvPr/>
        </p:nvSpPr>
        <p:spPr>
          <a:xfrm>
            <a:off x="863225" y="5554692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3EBFA913-C0E1-6CE1-3EA6-335C27164CA4}"/>
              </a:ext>
            </a:extLst>
          </p:cNvPr>
          <p:cNvSpPr/>
          <p:nvPr/>
        </p:nvSpPr>
        <p:spPr>
          <a:xfrm>
            <a:off x="374249" y="5554691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F813CE33-DC53-1B75-9108-3B2AE7272AA0}"/>
              </a:ext>
            </a:extLst>
          </p:cNvPr>
          <p:cNvGrpSpPr/>
          <p:nvPr/>
        </p:nvGrpSpPr>
        <p:grpSpPr>
          <a:xfrm>
            <a:off x="948777" y="5674470"/>
            <a:ext cx="4089146" cy="430887"/>
            <a:chOff x="6281920" y="6075907"/>
            <a:chExt cx="4089146" cy="430887"/>
          </a:xfrm>
        </p:grpSpPr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6C613136-0206-69C4-C2C8-F65A55A2ABBE}"/>
                </a:ext>
              </a:extLst>
            </p:cNvPr>
            <p:cNvSpPr txBox="1"/>
            <p:nvPr/>
          </p:nvSpPr>
          <p:spPr>
            <a:xfrm>
              <a:off x="6380716" y="6075907"/>
              <a:ext cx="39903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미국 주식 시장에서 </a:t>
              </a:r>
              <a:r>
                <a:rPr lang="ko-KR" altLang="en-US" sz="1100" spc="-150" dirty="0" err="1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밈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주식과 유명인의 발언으로 인한 개별 종목의 변동성이 커져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분석에 노이즈를 일으킬 우려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가 있음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327" name="그래픽 148">
              <a:extLst>
                <a:ext uri="{FF2B5EF4-FFF2-40B4-BE49-F238E27FC236}">
                  <a16:creationId xmlns:a16="http://schemas.microsoft.com/office/drawing/2014/main" id="{EF449D4F-CF26-F6AD-5CAE-95D0CCD3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81936C4E-CE75-44BA-AECB-035847E0903E}"/>
              </a:ext>
            </a:extLst>
          </p:cNvPr>
          <p:cNvSpPr txBox="1"/>
          <p:nvPr/>
        </p:nvSpPr>
        <p:spPr>
          <a:xfrm>
            <a:off x="1064640" y="6163037"/>
            <a:ext cx="3981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개별 종목이 아닌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섹터로 구성된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ETF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대상으로 분석을 진행하는 것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더 정확하다고 판단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29" name="그래픽 148">
            <a:extLst>
              <a:ext uri="{FF2B5EF4-FFF2-40B4-BE49-F238E27FC236}">
                <a16:creationId xmlns:a16="http://schemas.microsoft.com/office/drawing/2014/main" id="{0CE9CFC3-5005-022D-7077-F4A24DC52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777" y="6241481"/>
            <a:ext cx="98796" cy="12183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5610C92-5280-4095-9EBA-821C4EB7D00B}"/>
              </a:ext>
            </a:extLst>
          </p:cNvPr>
          <p:cNvSpPr/>
          <p:nvPr/>
        </p:nvSpPr>
        <p:spPr>
          <a:xfrm>
            <a:off x="5153025" y="366228"/>
            <a:ext cx="4271037" cy="33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lvl="0"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소셜 데이터 주가분석</a:t>
            </a:r>
            <a:endParaRPr lang="en-US" altLang="ko-KR" sz="12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</a:endParaRPr>
          </a:p>
          <a:p>
            <a:pPr algn="r" defTabSz="995507" latinLnBrk="1">
              <a:lnSpc>
                <a:spcPct val="90000"/>
              </a:lnSpc>
              <a:spcBef>
                <a:spcPct val="0"/>
              </a:spcBef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2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/>
                </a:solidFill>
                <a:latin typeface="공체 Medium" panose="00000600000000000000" pitchFamily="2" charset="-127"/>
                <a:ea typeface="공체 Medium" panose="00000600000000000000" pitchFamily="2" charset="-127"/>
              </a:rPr>
              <a:t>(SEMI PROJECT)</a:t>
            </a:r>
          </a:p>
        </p:txBody>
      </p:sp>
      <p:pic>
        <p:nvPicPr>
          <p:cNvPr id="2052" name="Picture 4" descr="매그니피센트7′ 용어 만든 월가 전략가 “M7 시대는 끝났다” - 조선비즈">
            <a:extLst>
              <a:ext uri="{FF2B5EF4-FFF2-40B4-BE49-F238E27FC236}">
                <a16:creationId xmlns:a16="http://schemas.microsoft.com/office/drawing/2014/main" id="{2ECB3184-B763-4D1B-A122-AC2593DE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3" y="2579878"/>
            <a:ext cx="4417961" cy="2472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SOXL ETF, 반도체 3배 레버리지 ETF">
            <a:extLst>
              <a:ext uri="{FF2B5EF4-FFF2-40B4-BE49-F238E27FC236}">
                <a16:creationId xmlns:a16="http://schemas.microsoft.com/office/drawing/2014/main" id="{F9C8E7A8-F640-4A51-AAC9-1EC25686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860" y="2082880"/>
            <a:ext cx="3562350" cy="1266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390970C-41FB-4C23-B858-3682F3566A6B}"/>
              </a:ext>
            </a:extLst>
          </p:cNvPr>
          <p:cNvSpPr/>
          <p:nvPr/>
        </p:nvSpPr>
        <p:spPr>
          <a:xfrm>
            <a:off x="5660283" y="5554690"/>
            <a:ext cx="492665" cy="1073070"/>
          </a:xfrm>
          <a:prstGeom prst="rect">
            <a:avLst/>
          </a:prstGeom>
          <a:solidFill>
            <a:srgbClr val="576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>
              <a:spcBef>
                <a:spcPct val="30000"/>
              </a:spcBef>
              <a:buClr>
                <a:srgbClr val="4D4D4D"/>
              </a:buClr>
              <a:buSzPct val="80000"/>
            </a:pPr>
            <a:r>
              <a:rPr lang="ko-KR" altLang="en-US" sz="1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  <a:cs typeface="함초롬돋움" panose="020B0604000101010101" pitchFamily="50" charset="-127"/>
              </a:rPr>
              <a:t>시사점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F0EC8AE-666C-4CA1-AB10-414B6FC55DBA}"/>
              </a:ext>
            </a:extLst>
          </p:cNvPr>
          <p:cNvSpPr/>
          <p:nvPr/>
        </p:nvSpPr>
        <p:spPr>
          <a:xfrm>
            <a:off x="6152948" y="5554544"/>
            <a:ext cx="4183231" cy="1073070"/>
          </a:xfrm>
          <a:prstGeom prst="rect">
            <a:avLst/>
          </a:prstGeom>
          <a:solidFill>
            <a:schemeClr val="bg1">
              <a:lumMod val="50000"/>
              <a:alpha val="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lt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9AD9A25-2C8F-4572-98FA-6B039B7465EF}"/>
              </a:ext>
            </a:extLst>
          </p:cNvPr>
          <p:cNvGrpSpPr/>
          <p:nvPr/>
        </p:nvGrpSpPr>
        <p:grpSpPr>
          <a:xfrm>
            <a:off x="6247033" y="5668250"/>
            <a:ext cx="4089146" cy="430887"/>
            <a:chOff x="6281920" y="6075907"/>
            <a:chExt cx="4089146" cy="430887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8E1C336-0F0C-4A6D-9397-37D9D9F7DECD}"/>
                </a:ext>
              </a:extLst>
            </p:cNvPr>
            <p:cNvSpPr txBox="1"/>
            <p:nvPr/>
          </p:nvSpPr>
          <p:spPr>
            <a:xfrm>
              <a:off x="6380716" y="6075907"/>
              <a:ext cx="39903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2024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년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5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월 현재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단위기간당 시장 평균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ETF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수익률을 상회하며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AI 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rgbClr val="FF00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반도체 열풍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맞춰 충분한 거래량을 보이는 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ETF</a:t>
              </a:r>
              <a:r>
                <a:rPr lang="ko-KR" altLang="en-US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찾고자 함</a:t>
              </a:r>
              <a:r>
                <a:rPr lang="en-US" altLang="ko-KR" sz="1100" spc="-150" dirty="0">
                  <a:ln>
                    <a:solidFill>
                      <a:prstClr val="black">
                        <a:lumMod val="75000"/>
                        <a:lumOff val="25000"/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173" name="그래픽 148">
              <a:extLst>
                <a:ext uri="{FF2B5EF4-FFF2-40B4-BE49-F238E27FC236}">
                  <a16:creationId xmlns:a16="http://schemas.microsoft.com/office/drawing/2014/main" id="{169990FF-5A49-48D6-AE17-0BEF63BD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1920" y="6163292"/>
              <a:ext cx="98796" cy="121839"/>
            </a:xfrm>
            <a:prstGeom prst="rect">
              <a:avLst/>
            </a:prstGeom>
          </p:spPr>
        </p:pic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2157CA3-AD6D-4B41-9EEB-C1DC2253D47A}"/>
              </a:ext>
            </a:extLst>
          </p:cNvPr>
          <p:cNvSpPr txBox="1"/>
          <p:nvPr/>
        </p:nvSpPr>
        <p:spPr>
          <a:xfrm>
            <a:off x="6362896" y="6156817"/>
            <a:ext cx="3981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거래량이 부족한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ETF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가치평가와 실제 주가 사이에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갭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발생할 수 있으므로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거래량이 충분한 </a:t>
            </a:r>
            <a:r>
              <a:rPr lang="en-US" altLang="ko-KR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ETF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선정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하는 것이 </a:t>
            </a:r>
            <a:r>
              <a:rPr lang="ko-KR" altLang="en-US" sz="1100" spc="-150" dirty="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srgbClr val="FF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</a:t>
            </a:r>
            <a:endParaRPr lang="en-US" altLang="ko-KR" sz="1100" spc="-15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srgbClr val="FF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75" name="그래픽 148">
            <a:extLst>
              <a:ext uri="{FF2B5EF4-FFF2-40B4-BE49-F238E27FC236}">
                <a16:creationId xmlns:a16="http://schemas.microsoft.com/office/drawing/2014/main" id="{FA2FEE6A-61B5-488F-8E24-112ABA900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033" y="6235261"/>
            <a:ext cx="98796" cy="1218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9D3F18-8084-4F88-8FDE-99BF592AC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825" y="3481423"/>
            <a:ext cx="3680420" cy="1972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330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19CB88C-E1CD-8B9C-813B-9B00CFC53464}"/>
              </a:ext>
            </a:extLst>
          </p:cNvPr>
          <p:cNvSpPr/>
          <p:nvPr/>
        </p:nvSpPr>
        <p:spPr>
          <a:xfrm>
            <a:off x="0" y="1918946"/>
            <a:ext cx="1708150" cy="1882588"/>
          </a:xfrm>
          <a:prstGeom prst="roundRect">
            <a:avLst>
              <a:gd name="adj" fmla="val 0"/>
            </a:avLst>
          </a:prstGeom>
          <a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400"/>
            <a:endParaRPr lang="ko-KR" altLang="en-US" sz="700" kern="0" dirty="0">
              <a:gradFill>
                <a:gsLst>
                  <a:gs pos="83000">
                    <a:prstClr val="white"/>
                  </a:gs>
                  <a:gs pos="100000">
                    <a:prstClr val="white"/>
                  </a:gs>
                </a:gsLst>
                <a:lin ang="5400000" scaled="1"/>
              </a:gradFill>
              <a:effectLst>
                <a:glow rad="63500">
                  <a:srgbClr val="002060">
                    <a:alpha val="40000"/>
                  </a:srgbClr>
                </a:glow>
                <a:outerShdw blurRad="63500" algn="ctr" rotWithShape="0">
                  <a:prstClr val="black">
                    <a:alpha val="50000"/>
                  </a:prstClr>
                </a:outerShdw>
              </a:effectLst>
              <a:latin typeface="KoPub돋움체 Medium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7D9D2C75-1D58-0F74-9F4F-DA8F2A1E4C82}"/>
              </a:ext>
            </a:extLst>
          </p:cNvPr>
          <p:cNvSpPr/>
          <p:nvPr/>
        </p:nvSpPr>
        <p:spPr>
          <a:xfrm>
            <a:off x="-29029" y="58057"/>
            <a:ext cx="10720842" cy="3721779"/>
          </a:xfrm>
          <a:custGeom>
            <a:avLst/>
            <a:gdLst>
              <a:gd name="connsiteX0" fmla="*/ 0 w 10697029"/>
              <a:gd name="connsiteY0" fmla="*/ 2554515 h 2554515"/>
              <a:gd name="connsiteX1" fmla="*/ 1770743 w 10697029"/>
              <a:gd name="connsiteY1" fmla="*/ 2554515 h 2554515"/>
              <a:gd name="connsiteX2" fmla="*/ 1770743 w 10697029"/>
              <a:gd name="connsiteY2" fmla="*/ 0 h 2554515"/>
              <a:gd name="connsiteX3" fmla="*/ 10697029 w 10697029"/>
              <a:gd name="connsiteY3" fmla="*/ 0 h 255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7029" h="2554515">
                <a:moveTo>
                  <a:pt x="0" y="2554515"/>
                </a:moveTo>
                <a:lnTo>
                  <a:pt x="1770743" y="2554515"/>
                </a:lnTo>
                <a:lnTo>
                  <a:pt x="1770743" y="0"/>
                </a:lnTo>
                <a:lnTo>
                  <a:pt x="10697029" y="0"/>
                </a:lnTo>
              </a:path>
            </a:pathLst>
          </a:custGeom>
          <a:noFill/>
          <a:ln w="152400">
            <a:solidFill>
              <a:srgbClr val="3052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66BD88-704C-72D1-2306-7B0FA0C837EE}"/>
              </a:ext>
            </a:extLst>
          </p:cNvPr>
          <p:cNvSpPr/>
          <p:nvPr/>
        </p:nvSpPr>
        <p:spPr>
          <a:xfrm>
            <a:off x="8814429" y="2681818"/>
            <a:ext cx="1135388" cy="494531"/>
          </a:xfrm>
          <a:prstGeom prst="roundRect">
            <a:avLst>
              <a:gd name="adj" fmla="val 50000"/>
            </a:avLst>
          </a:prstGeom>
          <a:solidFill>
            <a:srgbClr val="00A5AB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A5AB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PART2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2B644-634E-562D-46AF-C3FE64A632F4}"/>
              </a:ext>
            </a:extLst>
          </p:cNvPr>
          <p:cNvSpPr txBox="1">
            <a:spLocks/>
          </p:cNvSpPr>
          <p:nvPr/>
        </p:nvSpPr>
        <p:spPr>
          <a:xfrm>
            <a:off x="7040609" y="4160336"/>
            <a:ext cx="3313065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수집 및 모델 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D778A-0CA8-709B-549C-361400702FE9}"/>
              </a:ext>
            </a:extLst>
          </p:cNvPr>
          <p:cNvSpPr txBox="1">
            <a:spLocks/>
          </p:cNvSpPr>
          <p:nvPr/>
        </p:nvSpPr>
        <p:spPr>
          <a:xfrm>
            <a:off x="7040609" y="5650850"/>
            <a:ext cx="2495046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EDA</a:t>
            </a: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분석 결과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CC6FC0-8466-DA7D-B4E7-8E13006ADBF6}"/>
              </a:ext>
            </a:extLst>
          </p:cNvPr>
          <p:cNvSpPr/>
          <p:nvPr/>
        </p:nvSpPr>
        <p:spPr>
          <a:xfrm>
            <a:off x="6542108" y="4245302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1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F247CC0-5AF4-8D27-B6CA-16B550279374}"/>
              </a:ext>
            </a:extLst>
          </p:cNvPr>
          <p:cNvSpPr/>
          <p:nvPr/>
        </p:nvSpPr>
        <p:spPr>
          <a:xfrm>
            <a:off x="6542107" y="5741059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DB4BCB-B13A-59E1-57C9-751ABBDCAEE0}"/>
              </a:ext>
            </a:extLst>
          </p:cNvPr>
          <p:cNvGrpSpPr/>
          <p:nvPr/>
        </p:nvGrpSpPr>
        <p:grpSpPr>
          <a:xfrm>
            <a:off x="413411" y="468098"/>
            <a:ext cx="881326" cy="6625063"/>
            <a:chOff x="429118" y="477288"/>
            <a:chExt cx="881326" cy="66236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F7290C-235F-D01F-5788-811043CD8898}"/>
                </a:ext>
              </a:extLst>
            </p:cNvPr>
            <p:cNvSpPr txBox="1"/>
            <p:nvPr userDrawn="1"/>
          </p:nvSpPr>
          <p:spPr>
            <a:xfrm>
              <a:off x="433281" y="617763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Ⅳ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C090D-DCF2-D78F-6820-340A8015B6B3}"/>
                </a:ext>
              </a:extLst>
            </p:cNvPr>
            <p:cNvSpPr txBox="1"/>
            <p:nvPr userDrawn="1"/>
          </p:nvSpPr>
          <p:spPr>
            <a:xfrm>
              <a:off x="429118" y="42847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rPr>
                <a:t>Ⅲ</a:t>
              </a:r>
              <a:endParaRPr lang="ko-KR" altLang="en-US" sz="5400" dirty="0">
                <a:ln w="57150">
                  <a:solidFill>
                    <a:srgbClr val="CED6E4"/>
                  </a:solidFill>
                </a:ln>
                <a:solidFill>
                  <a:srgbClr val="CED6E4"/>
                </a:solidFill>
                <a:latin typeface="휴먼아미체" panose="02030504000101010101" pitchFamily="18" charset="-127"/>
                <a:ea typeface="휴먼아미체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819925-B4AE-497B-079A-84E1217B257C}"/>
                </a:ext>
              </a:extLst>
            </p:cNvPr>
            <p:cNvSpPr txBox="1"/>
            <p:nvPr userDrawn="1"/>
          </p:nvSpPr>
          <p:spPr>
            <a:xfrm>
              <a:off x="429118" y="2394840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Ⅱ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C4B25-0457-B95A-520E-7C96D8B5B700}"/>
                </a:ext>
              </a:extLst>
            </p:cNvPr>
            <p:cNvSpPr txBox="1"/>
            <p:nvPr userDrawn="1"/>
          </p:nvSpPr>
          <p:spPr>
            <a:xfrm>
              <a:off x="429118" y="477288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5400">
                  <a:ln w="57150">
                    <a:solidFill>
                      <a:srgbClr val="CED6E4"/>
                    </a:solidFill>
                  </a:ln>
                  <a:solidFill>
                    <a:srgbClr val="CED6E4"/>
                  </a:solidFill>
                  <a:latin typeface="휴먼아미체" panose="02030504000101010101" pitchFamily="18" charset="-127"/>
                  <a:ea typeface="휴먼아미체" panose="02030504000101010101" pitchFamily="18" charset="-127"/>
                </a:defRPr>
              </a:lvl1pPr>
            </a:lstStyle>
            <a:p>
              <a:r>
                <a:rPr lang="en-US" altLang="ko-KR" dirty="0"/>
                <a:t>Ⅰ</a:t>
              </a:r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B7FD27-2C5F-FBBB-C22E-467BAE66EE0A}"/>
              </a:ext>
            </a:extLst>
          </p:cNvPr>
          <p:cNvSpPr txBox="1"/>
          <p:nvPr/>
        </p:nvSpPr>
        <p:spPr>
          <a:xfrm>
            <a:off x="1966388" y="2542144"/>
            <a:ext cx="6172226" cy="114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ko-KR" altLang="en-US" sz="54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31941"/>
                </a:solidFill>
                <a:latin typeface="공체 Bold" panose="00000800000000000000" pitchFamily="2" charset="-127"/>
                <a:ea typeface="공체 Bold" panose="00000800000000000000" pitchFamily="2" charset="-127"/>
              </a:rPr>
              <a:t>데이터 현황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EE9F4-79F2-4A08-B7F5-290BFDAC9319}"/>
              </a:ext>
            </a:extLst>
          </p:cNvPr>
          <p:cNvSpPr txBox="1">
            <a:spLocks/>
          </p:cNvSpPr>
          <p:nvPr/>
        </p:nvSpPr>
        <p:spPr>
          <a:xfrm>
            <a:off x="7040608" y="4905593"/>
            <a:ext cx="3237793" cy="60444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ko-KR" altLang="en-US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수집 상태</a:t>
            </a:r>
            <a:r>
              <a:rPr lang="en-US" altLang="ko-KR" sz="2000" kern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/</a:t>
            </a:r>
            <a:r>
              <a:rPr lang="ko-KR" altLang="en-US" sz="2000" kern="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전처리</a:t>
            </a:r>
            <a:endParaRPr lang="en-US" altLang="ko-KR" sz="2000" kern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FC13E8F-89A0-4E5E-877D-6D9895D6D9DC}"/>
              </a:ext>
            </a:extLst>
          </p:cNvPr>
          <p:cNvSpPr/>
          <p:nvPr/>
        </p:nvSpPr>
        <p:spPr>
          <a:xfrm>
            <a:off x="6542107" y="4995802"/>
            <a:ext cx="414540" cy="414540"/>
          </a:xfrm>
          <a:prstGeom prst="ellipse">
            <a:avLst/>
          </a:prstGeom>
          <a:solidFill>
            <a:srgbClr val="305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lvl="0" algn="ctr" defTabSz="995507" rtl="0" eaLnBrk="1" latinLnBrk="1" hangingPunct="1">
              <a:tabLst>
                <a:tab pos="2689225" algn="l"/>
              </a:tabLst>
              <a:defRPr sz="1800" spc="0">
                <a:solidFill>
                  <a:srgbClr val="000000"/>
                </a:solidFill>
              </a:defRPr>
            </a:pPr>
            <a:r>
              <a:rPr lang="en-US" altLang="ko-KR" sz="1800" kern="0" spc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2</a:t>
            </a:r>
            <a:endParaRPr lang="ko-KR" altLang="en-US" sz="1800" kern="0" spc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65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9849</TotalTime>
  <Words>3134</Words>
  <Application>Microsoft Office PowerPoint</Application>
  <PresentationFormat>사용자 지정</PresentationFormat>
  <Paragraphs>684</Paragraphs>
  <Slides>39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9" baseType="lpstr">
      <vt:lpstr>KoPub돋움체 Bold</vt:lpstr>
      <vt:lpstr>KoPub돋움체 Light</vt:lpstr>
      <vt:lpstr>KoPub돋움체 Medium</vt:lpstr>
      <vt:lpstr>Rix모던고딕 B</vt:lpstr>
      <vt:lpstr>공체 Bold</vt:lpstr>
      <vt:lpstr>공체 Light</vt:lpstr>
      <vt:lpstr>공체 Medium</vt:lpstr>
      <vt:lpstr>나눔고딕</vt:lpstr>
      <vt:lpstr>나눔스퀘어</vt:lpstr>
      <vt:lpstr>나눔스퀘어 Bold</vt:lpstr>
      <vt:lpstr>나눔스퀘어 ExtraBold</vt:lpstr>
      <vt:lpstr>나눔스퀘어_ac ExtraBold</vt:lpstr>
      <vt:lpstr>맑은 고딕</vt:lpstr>
      <vt:lpstr>함초롬돋움</vt:lpstr>
      <vt:lpstr>휴먼아미체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미라 박</dc:creator>
  <cp:lastModifiedBy>user</cp:lastModifiedBy>
  <cp:revision>575</cp:revision>
  <dcterms:created xsi:type="dcterms:W3CDTF">2023-12-04T04:49:48Z</dcterms:created>
  <dcterms:modified xsi:type="dcterms:W3CDTF">2024-05-31T04:33:56Z</dcterms:modified>
</cp:coreProperties>
</file>